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7" r:id="rId2"/>
  </p:sldMasterIdLst>
  <p:notesMasterIdLst>
    <p:notesMasterId r:id="rId48"/>
  </p:notesMasterIdLst>
  <p:handoutMasterIdLst>
    <p:handoutMasterId r:id="rId49"/>
  </p:handoutMasterIdLst>
  <p:sldIdLst>
    <p:sldId id="344" r:id="rId3"/>
    <p:sldId id="596" r:id="rId4"/>
    <p:sldId id="597" r:id="rId5"/>
    <p:sldId id="598" r:id="rId6"/>
    <p:sldId id="599" r:id="rId7"/>
    <p:sldId id="600" r:id="rId8"/>
    <p:sldId id="601" r:id="rId9"/>
    <p:sldId id="602" r:id="rId10"/>
    <p:sldId id="638" r:id="rId11"/>
    <p:sldId id="639" r:id="rId12"/>
    <p:sldId id="605" r:id="rId13"/>
    <p:sldId id="606" r:id="rId14"/>
    <p:sldId id="640" r:id="rId15"/>
    <p:sldId id="608" r:id="rId16"/>
    <p:sldId id="609" r:id="rId17"/>
    <p:sldId id="610" r:id="rId18"/>
    <p:sldId id="611" r:id="rId19"/>
    <p:sldId id="658" r:id="rId20"/>
    <p:sldId id="660" r:id="rId21"/>
    <p:sldId id="661" r:id="rId22"/>
    <p:sldId id="662" r:id="rId23"/>
    <p:sldId id="663" r:id="rId24"/>
    <p:sldId id="664" r:id="rId25"/>
    <p:sldId id="666" r:id="rId26"/>
    <p:sldId id="667" r:id="rId27"/>
    <p:sldId id="668" r:id="rId28"/>
    <p:sldId id="612" r:id="rId29"/>
    <p:sldId id="613" r:id="rId30"/>
    <p:sldId id="642" r:id="rId31"/>
    <p:sldId id="643" r:id="rId32"/>
    <p:sldId id="644" r:id="rId33"/>
    <p:sldId id="645" r:id="rId34"/>
    <p:sldId id="646" r:id="rId35"/>
    <p:sldId id="647" r:id="rId36"/>
    <p:sldId id="656" r:id="rId37"/>
    <p:sldId id="648" r:id="rId38"/>
    <p:sldId id="649" r:id="rId39"/>
    <p:sldId id="650" r:id="rId40"/>
    <p:sldId id="651" r:id="rId41"/>
    <p:sldId id="652" r:id="rId42"/>
    <p:sldId id="653" r:id="rId43"/>
    <p:sldId id="654" r:id="rId44"/>
    <p:sldId id="655" r:id="rId45"/>
    <p:sldId id="657" r:id="rId46"/>
    <p:sldId id="641" r:id="rId47"/>
  </p:sldIdLst>
  <p:sldSz cx="13004800" cy="9753600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+mn-cs"/>
        <a:sym typeface="American Typewriter" charset="0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+mn-cs"/>
        <a:sym typeface="American Typewriter" charset="0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+mn-cs"/>
        <a:sym typeface="American Typewriter" charset="0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+mn-cs"/>
        <a:sym typeface="American Typewriter" charset="0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+mn-cs"/>
        <a:sym typeface="American Typewriter" charset="0"/>
      </a:defRPr>
    </a:lvl5pPr>
    <a:lvl6pPr marL="2286000" algn="l" defTabSz="914400" rtl="0" eaLnBrk="1" latinLnBrk="0" hangingPunct="1">
      <a:defRPr sz="4000" kern="1200">
        <a:solidFill>
          <a:srgbClr val="FFFFFF"/>
        </a:solidFill>
        <a:latin typeface="American Typewriter" charset="0"/>
        <a:ea typeface="ヒラギノ明朝 ProN W3" charset="-128"/>
        <a:cs typeface="+mn-cs"/>
        <a:sym typeface="American Typewriter" charset="0"/>
      </a:defRPr>
    </a:lvl6pPr>
    <a:lvl7pPr marL="2743200" algn="l" defTabSz="914400" rtl="0" eaLnBrk="1" latinLnBrk="0" hangingPunct="1">
      <a:defRPr sz="4000" kern="1200">
        <a:solidFill>
          <a:srgbClr val="FFFFFF"/>
        </a:solidFill>
        <a:latin typeface="American Typewriter" charset="0"/>
        <a:ea typeface="ヒラギノ明朝 ProN W3" charset="-128"/>
        <a:cs typeface="+mn-cs"/>
        <a:sym typeface="American Typewriter" charset="0"/>
      </a:defRPr>
    </a:lvl7pPr>
    <a:lvl8pPr marL="3200400" algn="l" defTabSz="914400" rtl="0" eaLnBrk="1" latinLnBrk="0" hangingPunct="1">
      <a:defRPr sz="4000" kern="1200">
        <a:solidFill>
          <a:srgbClr val="FFFFFF"/>
        </a:solidFill>
        <a:latin typeface="American Typewriter" charset="0"/>
        <a:ea typeface="ヒラギノ明朝 ProN W3" charset="-128"/>
        <a:cs typeface="+mn-cs"/>
        <a:sym typeface="American Typewriter" charset="0"/>
      </a:defRPr>
    </a:lvl8pPr>
    <a:lvl9pPr marL="3657600" algn="l" defTabSz="914400" rtl="0" eaLnBrk="1" latinLnBrk="0" hangingPunct="1">
      <a:defRPr sz="4000" kern="1200">
        <a:solidFill>
          <a:srgbClr val="FFFFFF"/>
        </a:solidFill>
        <a:latin typeface="American Typewriter" charset="0"/>
        <a:ea typeface="ヒラギノ明朝 ProN W3" charset="-128"/>
        <a:cs typeface="+mn-cs"/>
        <a:sym typeface="American Typewrite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clrMru>
    <a:srgbClr val="003399"/>
    <a:srgbClr val="006600"/>
    <a:srgbClr val="0000FF"/>
    <a:srgbClr val="3399FF"/>
    <a:srgbClr val="6699FF"/>
    <a:srgbClr val="CCECFF"/>
    <a:srgbClr val="005EA4"/>
    <a:srgbClr val="004376"/>
    <a:srgbClr val="008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334" y="8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9F3C1B60-2814-4519-82AD-0A53EF91101F}" type="datetime1">
              <a:rPr lang="nl-NL"/>
              <a:pPr>
                <a:defRPr/>
              </a:pPr>
              <a:t>2-11-2021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F46286C1-AFAA-4286-B478-2BD048D3571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6777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3B7429B9-DCDC-4627-93FE-9751726E61D0}" type="datetime1">
              <a:rPr lang="nl-NL"/>
              <a:pPr>
                <a:defRPr/>
              </a:pPr>
              <a:t>2-11-2021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l-NL" noProof="0" smtClean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noProof="0" smtClean="0"/>
              <a:t>Klik om de tekststijl van het model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1FA36493-7C4A-445B-8505-048A75403C5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5408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720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843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853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863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873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884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730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740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751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761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771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781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81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1325" y="555625"/>
            <a:ext cx="3640138" cy="2728913"/>
          </a:xfrm>
          <a:solidFill>
            <a:srgbClr val="FFFFFF"/>
          </a:solidFill>
          <a:ln/>
        </p:spPr>
      </p:sp>
      <p:sp>
        <p:nvSpPr>
          <p:cNvPr id="182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7442" y="3475487"/>
            <a:ext cx="7044172" cy="32905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1 zonder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500">
                <a:latin typeface="Arial"/>
                <a:cs typeface="Arial"/>
              </a:defRPr>
            </a:lvl1pPr>
            <a:lvl2pPr marL="0" indent="0">
              <a:buFont typeface="Arial"/>
              <a:buNone/>
              <a:defRPr sz="25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Font typeface="Arial"/>
              <a:buNone/>
              <a:defRPr sz="2500">
                <a:solidFill>
                  <a:srgbClr val="FFFFFF"/>
                </a:solidFill>
                <a:latin typeface="Arial"/>
                <a:cs typeface="Arial"/>
              </a:defRPr>
            </a:lvl3pPr>
            <a:lvl4pPr marL="0" indent="0">
              <a:buFont typeface="Arial"/>
              <a:buNone/>
              <a:defRPr sz="2500">
                <a:solidFill>
                  <a:srgbClr val="FFFFFF"/>
                </a:solidFill>
                <a:latin typeface="Arial"/>
                <a:cs typeface="Arial"/>
              </a:defRPr>
            </a:lvl4pPr>
            <a:lvl5pPr marL="0" indent="0">
              <a:buFont typeface="Arial"/>
              <a:buNone/>
              <a:defRPr sz="25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294341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olom opsomming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2070000"/>
            <a:ext cx="5328000" cy="6007100"/>
          </a:xfrm>
        </p:spPr>
        <p:txBody>
          <a:bodyPr/>
          <a:lstStyle>
            <a:lvl1pPr>
              <a:defRPr sz="2500">
                <a:latin typeface="+mn-lt"/>
              </a:defRPr>
            </a:lvl1pPr>
            <a:lvl2pPr>
              <a:buFont typeface="Lucida Grande"/>
              <a:buChar char="-"/>
              <a:defRPr sz="2100">
                <a:latin typeface="+mn-lt"/>
              </a:defRPr>
            </a:lvl2pPr>
            <a:lvl3pPr>
              <a:buFont typeface="Lucida Grande"/>
              <a:buChar char="-"/>
              <a:defRPr sz="2100">
                <a:latin typeface="+mn-lt"/>
              </a:defRPr>
            </a:lvl3pPr>
            <a:lvl4pPr>
              <a:buFont typeface="Lucida Grande"/>
              <a:buChar char="-"/>
              <a:defRPr sz="2100">
                <a:latin typeface="+mn-lt"/>
              </a:defRPr>
            </a:lvl4pPr>
            <a:lvl5pPr>
              <a:buFont typeface="Lucida Grande"/>
              <a:buChar char="-"/>
              <a:defRPr sz="2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577200" y="2133600"/>
            <a:ext cx="5328000" cy="3679643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>
              <a:sym typeface="Kievit-Book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5408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/>
          <p:cNvSpPr>
            <a:spLocks noGrp="1" noChangeAspect="1"/>
          </p:cNvSpPr>
          <p:nvPr/>
        </p:nvSpPr>
        <p:spPr bwMode="auto">
          <a:xfrm>
            <a:off x="10056813" y="5289550"/>
            <a:ext cx="879157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>
              <a:solidFill>
                <a:srgbClr val="141313"/>
              </a:solidFill>
              <a:latin typeface="Arial" pitchFamily="34" charset="0"/>
              <a:ea typeface="MS PGothic" pitchFamily="34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2132012" y="806079"/>
            <a:ext cx="8789988" cy="6592042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>
                <a:ln w="25400">
                  <a:solidFill>
                    <a:schemeClr val="tx1"/>
                  </a:solidFill>
                </a:ln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59000" y="7543799"/>
            <a:ext cx="8763000" cy="533401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460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2"/>
          <p:cNvSpPr>
            <a:spLocks noGrp="1" noChangeAspect="1"/>
          </p:cNvSpPr>
          <p:nvPr/>
        </p:nvSpPr>
        <p:spPr bwMode="auto">
          <a:xfrm>
            <a:off x="10056813" y="5289550"/>
            <a:ext cx="879157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>
              <a:solidFill>
                <a:srgbClr val="141313"/>
              </a:solidFill>
              <a:latin typeface="Arial" pitchFamily="34" charset="0"/>
              <a:ea typeface="MS PGothic" pitchFamily="34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3004800" cy="8460000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2106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 noChangeAspect="1"/>
          </p:cNvSpPr>
          <p:nvPr/>
        </p:nvSpPr>
        <p:spPr bwMode="auto">
          <a:xfrm>
            <a:off x="10056813" y="5289550"/>
            <a:ext cx="879157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>
              <a:solidFill>
                <a:srgbClr val="141313"/>
              </a:solidFill>
              <a:latin typeface="Arial" pitchFamily="34" charset="0"/>
              <a:ea typeface="MS PGothic" pitchFamily="34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502400" cy="4248000"/>
          </a:xfr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4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502400" y="0"/>
            <a:ext cx="6502400" cy="4248000"/>
          </a:xfr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9" name="Tijdelijke aanduiding voor afbeelding 2"/>
          <p:cNvSpPr>
            <a:spLocks noGrp="1" noChangeAspect="1"/>
          </p:cNvSpPr>
          <p:nvPr>
            <p:ph type="pic" idx="11"/>
          </p:nvPr>
        </p:nvSpPr>
        <p:spPr>
          <a:xfrm>
            <a:off x="0" y="4240800"/>
            <a:ext cx="6502400" cy="4212000"/>
          </a:xfr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10" name="Tijdelijke aanduiding voor afbeelding 2"/>
          <p:cNvSpPr>
            <a:spLocks noGrp="1" noChangeAspect="1"/>
          </p:cNvSpPr>
          <p:nvPr>
            <p:ph type="pic" idx="12"/>
          </p:nvPr>
        </p:nvSpPr>
        <p:spPr>
          <a:xfrm>
            <a:off x="6502400" y="4240800"/>
            <a:ext cx="6502400" cy="4212000"/>
          </a:xfr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8498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/>
          <p:cNvSpPr>
            <a:spLocks noGrp="1" noChangeAspect="1"/>
          </p:cNvSpPr>
          <p:nvPr userDrawn="1"/>
        </p:nvSpPr>
        <p:spPr bwMode="auto">
          <a:xfrm>
            <a:off x="10056813" y="5289550"/>
            <a:ext cx="879157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>
              <a:solidFill>
                <a:srgbClr val="141313"/>
              </a:solidFill>
              <a:latin typeface="Arial" pitchFamily="34" charset="0"/>
              <a:ea typeface="MS PGothic" pitchFamily="34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1676400"/>
            <a:ext cx="13003200" cy="5727600"/>
          </a:xfrm>
          <a:solidFill>
            <a:schemeClr val="tx1"/>
          </a:solidFill>
          <a:ln w="25400">
            <a:noFill/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00113" y="990600"/>
            <a:ext cx="11049000" cy="6096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59000" y="7543799"/>
            <a:ext cx="8763000" cy="533401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2926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867" y="216747"/>
            <a:ext cx="11776569" cy="75861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584765" y="1625600"/>
            <a:ext cx="5807004" cy="7369387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08516" y="1625600"/>
            <a:ext cx="5807004" cy="7369387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28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2D0C86-EFE6-8C4F-95B8-E9CEBB627D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611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1 me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Arial"/>
                <a:cs typeface="Arial"/>
              </a:defRPr>
            </a:lvl1pPr>
            <a:lvl2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26258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2 me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113" y="1692275"/>
            <a:ext cx="11430000" cy="1054800"/>
          </a:xfrm>
        </p:spPr>
        <p:txBody>
          <a:bodyPr/>
          <a:lstStyle>
            <a:lvl1pPr>
              <a:defRPr sz="5000"/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0113" y="2772000"/>
            <a:ext cx="5284800" cy="5155200"/>
          </a:xfrm>
        </p:spPr>
        <p:txBody>
          <a:bodyPr/>
          <a:lstStyle>
            <a:lvl1pPr>
              <a:defRPr sz="2500">
                <a:latin typeface="Arial"/>
                <a:cs typeface="Arial"/>
              </a:defRPr>
            </a:lvl1pPr>
            <a:lvl2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7" name="Tijdelijke aanduiding voor afbeelding 2"/>
          <p:cNvSpPr>
            <a:spLocks noGrp="1" noChangeAspect="1"/>
          </p:cNvSpPr>
          <p:nvPr>
            <p:ph type="pic" idx="12"/>
          </p:nvPr>
        </p:nvSpPr>
        <p:spPr>
          <a:xfrm rot="240000">
            <a:off x="6785903" y="3124973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8" name="Tijdelijke aanduiding voor afbeelding 2"/>
          <p:cNvSpPr>
            <a:spLocks noGrp="1" noChangeAspect="1"/>
          </p:cNvSpPr>
          <p:nvPr>
            <p:ph type="pic" idx="11"/>
          </p:nvPr>
        </p:nvSpPr>
        <p:spPr>
          <a:xfrm rot="21420000">
            <a:off x="6525879" y="3232016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11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731000" y="3126600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>
              <a:sym typeface="Kievit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4285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pening 2 zonder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 noChangeAspect="1"/>
          </p:cNvSpPr>
          <p:nvPr>
            <p:ph type="pic" idx="12"/>
          </p:nvPr>
        </p:nvSpPr>
        <p:spPr>
          <a:xfrm rot="240000">
            <a:off x="6785903" y="3124973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10" name="Tijdelijke aanduiding voor afbeelding 2"/>
          <p:cNvSpPr>
            <a:spLocks noGrp="1" noChangeAspect="1"/>
          </p:cNvSpPr>
          <p:nvPr>
            <p:ph type="pic" idx="11"/>
          </p:nvPr>
        </p:nvSpPr>
        <p:spPr>
          <a:xfrm rot="21420000">
            <a:off x="6525879" y="3232016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113" y="1692275"/>
            <a:ext cx="11430000" cy="1054800"/>
          </a:xfrm>
        </p:spPr>
        <p:txBody>
          <a:bodyPr/>
          <a:lstStyle>
            <a:lvl1pPr>
              <a:defRPr sz="5000"/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0113" y="2772000"/>
            <a:ext cx="5284800" cy="5155200"/>
          </a:xfrm>
        </p:spPr>
        <p:txBody>
          <a:bodyPr/>
          <a:lstStyle>
            <a:lvl1pPr marL="0" indent="0">
              <a:buNone/>
              <a:defRPr sz="2500">
                <a:latin typeface="Arial"/>
                <a:cs typeface="Arial"/>
              </a:defRPr>
            </a:lvl1pPr>
            <a:lvl2pPr marL="0" indent="0">
              <a:buFont typeface="Arial"/>
              <a:buNone/>
              <a:defRPr sz="2500">
                <a:latin typeface="Arial"/>
                <a:cs typeface="Arial"/>
              </a:defRPr>
            </a:lvl2pPr>
            <a:lvl3pPr marL="0" indent="0">
              <a:buFont typeface="Arial"/>
              <a:buNone/>
              <a:defRPr sz="2500">
                <a:latin typeface="Arial"/>
                <a:cs typeface="Arial"/>
              </a:defRPr>
            </a:lvl3pPr>
            <a:lvl4pPr marL="0" indent="0">
              <a:buFont typeface="Arial"/>
              <a:buNone/>
              <a:defRPr sz="2500">
                <a:latin typeface="Arial"/>
                <a:cs typeface="Arial"/>
              </a:defRPr>
            </a:lvl4pPr>
            <a:lvl5pPr marL="0" indent="0">
              <a:buFont typeface="Arial"/>
              <a:buNone/>
              <a:defRPr sz="25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731000" y="3126600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3319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500">
                <a:latin typeface="+mn-lt"/>
              </a:defRPr>
            </a:lvl1pPr>
            <a:lvl2pPr marL="0" indent="0">
              <a:buFont typeface="Lucida Grande"/>
              <a:buNone/>
              <a:defRPr sz="2500">
                <a:latin typeface="+mn-lt"/>
              </a:defRPr>
            </a:lvl2pPr>
            <a:lvl3pPr marL="0" indent="0">
              <a:buFont typeface="Lucida Grande"/>
              <a:buNone/>
              <a:defRPr sz="2500">
                <a:latin typeface="+mn-lt"/>
              </a:defRPr>
            </a:lvl3pPr>
            <a:lvl4pPr marL="0" indent="0">
              <a:buFont typeface="Lucida Grande"/>
              <a:buNone/>
              <a:defRPr sz="2500">
                <a:latin typeface="+mn-lt"/>
              </a:defRPr>
            </a:lvl4pPr>
            <a:lvl5pPr marL="0" indent="0">
              <a:buFont typeface="Lucida Grande"/>
              <a:buNone/>
              <a:defRPr sz="2500">
                <a:latin typeface="+mn-lt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304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kolom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00000"/>
              </a:buClr>
              <a:defRPr sz="2500">
                <a:latin typeface="+mn-lt"/>
              </a:defRPr>
            </a:lvl1pPr>
            <a:lvl2pPr>
              <a:buFont typeface="Lucida Grande"/>
              <a:buChar char="-"/>
              <a:defRPr sz="2100">
                <a:latin typeface="+mn-lt"/>
              </a:defRPr>
            </a:lvl2pPr>
            <a:lvl3pPr>
              <a:buFont typeface="Lucida Grande"/>
              <a:buChar char="-"/>
              <a:defRPr sz="2100">
                <a:latin typeface="+mn-lt"/>
              </a:defRPr>
            </a:lvl3pPr>
            <a:lvl4pPr>
              <a:buFont typeface="Lucida Grande"/>
              <a:buChar char="-"/>
              <a:defRPr sz="2100">
                <a:latin typeface="+mn-lt"/>
              </a:defRPr>
            </a:lvl4pPr>
            <a:lvl5pPr>
              <a:buFont typeface="Lucida Grande"/>
              <a:buChar char="-"/>
              <a:defRPr sz="2100">
                <a:latin typeface="+mn-lt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8327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900113" y="2070100"/>
            <a:ext cx="11049000" cy="6007100"/>
          </a:xfrm>
        </p:spPr>
        <p:txBody>
          <a:bodyPr numCol="2"/>
          <a:lstStyle>
            <a:lvl1pPr marL="0" indent="0">
              <a:buNone/>
              <a:defRPr sz="2500">
                <a:latin typeface="+mn-lt"/>
              </a:defRPr>
            </a:lvl1pPr>
            <a:lvl2pPr marL="0" indent="0">
              <a:buFont typeface="Lucida Grande"/>
              <a:buNone/>
              <a:defRPr sz="2500">
                <a:latin typeface="+mn-lt"/>
              </a:defRPr>
            </a:lvl2pPr>
            <a:lvl3pPr marL="0" indent="0">
              <a:buFont typeface="Lucida Grande"/>
              <a:buNone/>
              <a:defRPr sz="2500">
                <a:latin typeface="+mn-lt"/>
              </a:defRPr>
            </a:lvl3pPr>
            <a:lvl4pPr marL="0" indent="0">
              <a:buFont typeface="Lucida Grande"/>
              <a:buNone/>
              <a:defRPr sz="2500">
                <a:latin typeface="+mn-lt"/>
              </a:defRPr>
            </a:lvl4pPr>
            <a:lvl5pPr marL="0" indent="0">
              <a:buFont typeface="Lucida Grande"/>
              <a:buNone/>
              <a:defRPr sz="2500">
                <a:latin typeface="+mn-lt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9450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omm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900113" y="2070100"/>
            <a:ext cx="11049000" cy="6007100"/>
          </a:xfrm>
        </p:spPr>
        <p:txBody>
          <a:bodyPr numCol="2"/>
          <a:lstStyle>
            <a:lvl1pPr>
              <a:buClr>
                <a:srgbClr val="C00000"/>
              </a:buClr>
              <a:defRPr sz="2500">
                <a:latin typeface="+mn-lt"/>
              </a:defRPr>
            </a:lvl1pPr>
            <a:lvl2pPr>
              <a:buFont typeface="Lucida Grande"/>
              <a:buChar char="-"/>
              <a:defRPr sz="2100">
                <a:latin typeface="+mn-lt"/>
              </a:defRPr>
            </a:lvl2pPr>
            <a:lvl3pPr>
              <a:buFont typeface="Lucida Grande"/>
              <a:buChar char="-"/>
              <a:defRPr sz="2100">
                <a:latin typeface="+mn-lt"/>
              </a:defRPr>
            </a:lvl3pPr>
            <a:lvl4pPr>
              <a:buFont typeface="Lucida Grande"/>
              <a:buChar char="-"/>
              <a:defRPr sz="2100">
                <a:latin typeface="+mn-lt"/>
              </a:defRPr>
            </a:lvl4pPr>
            <a:lvl5pPr>
              <a:buFont typeface="Lucida Grande"/>
              <a:buChar char="-"/>
              <a:defRPr sz="2100">
                <a:latin typeface="+mn-lt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5203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olom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2070000"/>
            <a:ext cx="5328000" cy="6007100"/>
          </a:xfrm>
        </p:spPr>
        <p:txBody>
          <a:bodyPr/>
          <a:lstStyle>
            <a:lvl1pPr marL="0" indent="0">
              <a:buNone/>
              <a:defRPr sz="2500">
                <a:latin typeface="+mn-lt"/>
              </a:defRPr>
            </a:lvl1pPr>
            <a:lvl2pPr marL="0" indent="0">
              <a:buFont typeface="Arial"/>
              <a:buNone/>
              <a:defRPr sz="2500">
                <a:latin typeface="+mn-lt"/>
              </a:defRPr>
            </a:lvl2pPr>
            <a:lvl3pPr marL="0" indent="0">
              <a:buFont typeface="Arial"/>
              <a:buNone/>
              <a:defRPr sz="2500">
                <a:latin typeface="+mn-lt"/>
              </a:defRPr>
            </a:lvl3pPr>
            <a:lvl4pPr marL="0" indent="0">
              <a:buFont typeface="Arial"/>
              <a:buNone/>
              <a:defRPr sz="2500">
                <a:latin typeface="+mn-lt"/>
              </a:defRPr>
            </a:lvl4pPr>
            <a:lvl5pPr marL="0" indent="0">
              <a:buFont typeface="Arial"/>
              <a:buNone/>
              <a:defRPr sz="25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577200" y="2133600"/>
            <a:ext cx="5328000" cy="3679643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>
              <a:sym typeface="Kievit-Book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1780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692275"/>
            <a:ext cx="11430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smtClean="0">
              <a:sym typeface="Kievit-Medium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771775"/>
            <a:ext cx="11430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smtClean="0">
              <a:sym typeface="Kievit-Book" charset="0"/>
            </a:endParaRPr>
          </a:p>
        </p:txBody>
      </p:sp>
      <p:sp>
        <p:nvSpPr>
          <p:cNvPr id="1028" name="Line 3"/>
          <p:cNvSpPr>
            <a:spLocks noChangeShapeType="1"/>
          </p:cNvSpPr>
          <p:nvPr/>
        </p:nvSpPr>
        <p:spPr bwMode="auto">
          <a:xfrm>
            <a:off x="0" y="8483600"/>
            <a:ext cx="130032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2"/>
          <p:cNvSpPr txBox="1">
            <a:spLocks noChangeArrowheads="1"/>
          </p:cNvSpPr>
          <p:nvPr/>
        </p:nvSpPr>
        <p:spPr bwMode="auto">
          <a:xfrm>
            <a:off x="1066800" y="2921000"/>
            <a:ext cx="11430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>
            <a:lvl1pPr marL="342900" indent="-3429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endParaRPr lang="nl-NL" sz="3000" smtClean="0">
              <a:solidFill>
                <a:srgbClr val="141313"/>
              </a:solidFill>
              <a:latin typeface="Arial" pitchFamily="34" charset="0"/>
              <a:sym typeface="Kievit-Book" charset="0"/>
            </a:endParaRPr>
          </a:p>
        </p:txBody>
      </p:sp>
      <p:pic>
        <p:nvPicPr>
          <p:cNvPr id="1030" name="Afbeelding 5" descr="RU_E_A4_diap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0" y="8802688"/>
            <a:ext cx="3673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MS PGothic" pitchFamily="34" charset="-128"/>
          <a:cs typeface="Arial"/>
          <a:sym typeface="Kievit-Medium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Arial" charset="0"/>
          <a:sym typeface="Kievit-Medium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Arial" charset="0"/>
          <a:sym typeface="Kievit-Medium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Arial" charset="0"/>
          <a:sym typeface="Kievit-Medium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Arial" charset="0"/>
          <a:sym typeface="Kievit-Medium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Kievit-Medium" charset="0"/>
          <a:ea typeface="ヒラギノ角ゴ ProN W6" charset="-128"/>
          <a:cs typeface="ヒラギノ角ゴ ProN W6" charset="-128"/>
          <a:sym typeface="Kievit-Medium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Kievit-Medium" charset="0"/>
          <a:ea typeface="ヒラギノ角ゴ ProN W6" charset="-128"/>
          <a:cs typeface="ヒラギノ角ゴ ProN W6" charset="-128"/>
          <a:sym typeface="Kievit-Medium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Kievit-Medium" charset="0"/>
          <a:ea typeface="ヒラギノ角ゴ ProN W6" charset="-128"/>
          <a:cs typeface="ヒラギノ角ゴ ProN W6" charset="-128"/>
          <a:sym typeface="Kievit-Medium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Kievit-Medium" charset="0"/>
          <a:ea typeface="ヒラギノ角ゴ ProN W6" charset="-128"/>
          <a:cs typeface="ヒラギノ角ゴ ProN W6" charset="-128"/>
          <a:sym typeface="Kievit-Medium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•"/>
        <a:defRPr sz="2500">
          <a:solidFill>
            <a:schemeClr val="tx1"/>
          </a:solidFill>
          <a:latin typeface="Arial"/>
          <a:ea typeface="MS PGothic" pitchFamily="34" charset="-128"/>
          <a:cs typeface="Arial"/>
          <a:sym typeface="Kievit-Book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990600"/>
            <a:ext cx="11049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smtClean="0">
              <a:sym typeface="Kievit-Book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070100"/>
            <a:ext cx="11049000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smtClean="0">
              <a:sym typeface="Kievit-Book" charset="0"/>
            </a:endParaRPr>
          </a:p>
        </p:txBody>
      </p:sp>
      <p:sp>
        <p:nvSpPr>
          <p:cNvPr id="2052" name="Line 3"/>
          <p:cNvSpPr>
            <a:spLocks noChangeShapeType="1"/>
          </p:cNvSpPr>
          <p:nvPr/>
        </p:nvSpPr>
        <p:spPr bwMode="auto">
          <a:xfrm>
            <a:off x="0" y="8483600"/>
            <a:ext cx="130032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0" y="8483600"/>
            <a:ext cx="13003213" cy="0"/>
          </a:xfrm>
          <a:prstGeom prst="line">
            <a:avLst/>
          </a:prstGeom>
          <a:noFill/>
          <a:ln w="25400">
            <a:solidFill>
              <a:srgbClr val="BE31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054" name="Afbeelding 10" descr="RU_E_A4_CMYK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0" y="8802688"/>
            <a:ext cx="36734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6" r:id="rId7"/>
    <p:sldLayoutId id="2147484377" r:id="rId8"/>
    <p:sldLayoutId id="2147484378" r:id="rId9"/>
    <p:sldLayoutId id="2147484379" r:id="rId10"/>
    <p:sldLayoutId id="2147484380" r:id="rId11"/>
    <p:sldLayoutId id="2147484381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/>
          <a:ea typeface="MS PGothic" pitchFamily="34" charset="-128"/>
          <a:cs typeface="Arial"/>
          <a:sym typeface="Kievit-Book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 charset="0"/>
          <a:ea typeface="MS PGothic" pitchFamily="34" charset="-128"/>
          <a:cs typeface="Arial" charset="0"/>
          <a:sym typeface="Kievit-Book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 charset="0"/>
          <a:ea typeface="MS PGothic" pitchFamily="34" charset="-128"/>
          <a:cs typeface="Arial" charset="0"/>
          <a:sym typeface="Kievit-Book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 charset="0"/>
          <a:ea typeface="MS PGothic" pitchFamily="34" charset="-128"/>
          <a:cs typeface="Arial" charset="0"/>
          <a:sym typeface="Kievit-Book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 charset="0"/>
          <a:ea typeface="MS PGothic" pitchFamily="34" charset="-128"/>
          <a:cs typeface="Arial" charset="0"/>
          <a:sym typeface="Kievit-Book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rgbClr val="901F1F"/>
          </a:solidFill>
          <a:latin typeface="Kievit-Book" charset="0"/>
          <a:ea typeface="ヒラギノ角ゴ ProN W3" charset="-128"/>
          <a:cs typeface="ヒラギノ角ゴ ProN W3" charset="-128"/>
          <a:sym typeface="Kievit-Boo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rgbClr val="901F1F"/>
          </a:solidFill>
          <a:latin typeface="Kievit-Book" charset="0"/>
          <a:ea typeface="ヒラギノ角ゴ ProN W3" charset="-128"/>
          <a:cs typeface="ヒラギノ角ゴ ProN W3" charset="-128"/>
          <a:sym typeface="Kievit-Boo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rgbClr val="901F1F"/>
          </a:solidFill>
          <a:latin typeface="Kievit-Book" charset="0"/>
          <a:ea typeface="ヒラギノ角ゴ ProN W3" charset="-128"/>
          <a:cs typeface="ヒラギノ角ゴ ProN W3" charset="-128"/>
          <a:sym typeface="Kievit-Boo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rgbClr val="901F1F"/>
          </a:solidFill>
          <a:latin typeface="Kievit-Book" charset="0"/>
          <a:ea typeface="ヒラギノ角ゴ ProN W3" charset="-128"/>
          <a:cs typeface="ヒラギノ角ゴ ProN W3" charset="-128"/>
          <a:sym typeface="Kievit-Book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Char char="•"/>
        <a:defRPr sz="2500">
          <a:solidFill>
            <a:srgbClr val="141313"/>
          </a:solidFill>
          <a:latin typeface="Arial"/>
          <a:ea typeface="MS PGothic" pitchFamily="34" charset="-128"/>
          <a:cs typeface="Arial"/>
          <a:sym typeface="Kievit-Book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Microsoft_Word_97_-_2003_Document20.doc"/><Relationship Id="rId4" Type="http://schemas.openxmlformats.org/officeDocument/2006/relationships/image" Target="../media/image22.emf"/><Relationship Id="rId9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Word_97_-_2003_Document30.doc"/><Relationship Id="rId4" Type="http://schemas.openxmlformats.org/officeDocument/2006/relationships/image" Target="../media/image23.emf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Document40.doc"/><Relationship Id="rId4" Type="http://schemas.openxmlformats.org/officeDocument/2006/relationships/image" Target="../media/image24.emf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Word_97_-_2003_Document50.doc"/><Relationship Id="rId4" Type="http://schemas.openxmlformats.org/officeDocument/2006/relationships/image" Target="../media/image25.emf"/><Relationship Id="rId9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Word_97_-_2003_Document60.doc"/><Relationship Id="rId4" Type="http://schemas.openxmlformats.org/officeDocument/2006/relationships/image" Target="../media/image26.emf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Microsoft_Word_97_-_2003_Document70.doc"/><Relationship Id="rId4" Type="http://schemas.openxmlformats.org/officeDocument/2006/relationships/image" Target="../media/image27.emf"/><Relationship Id="rId9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Microsoft_Word_97_-_2003_Document80.doc"/><Relationship Id="rId4" Type="http://schemas.openxmlformats.org/officeDocument/2006/relationships/image" Target="../media/image28.emf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Microsoft_Word_97_-_2003_Document90.doc"/><Relationship Id="rId4" Type="http://schemas.openxmlformats.org/officeDocument/2006/relationships/image" Target="../media/image29.emf"/><Relationship Id="rId9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16.bin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Word_97_-_2003_Document100.doc"/><Relationship Id="rId11" Type="http://schemas.openxmlformats.org/officeDocument/2006/relationships/image" Target="../media/image1.png"/><Relationship Id="rId10" Type="http://schemas.openxmlformats.org/officeDocument/2006/relationships/image" Target="../media/image34.png"/><Relationship Id="rId4" Type="http://schemas.openxmlformats.org/officeDocument/2006/relationships/image" Target="../media/image23.emf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Word_97_-_2003_Document110.doc"/><Relationship Id="rId10" Type="http://schemas.openxmlformats.org/officeDocument/2006/relationships/image" Target="../media/image37.png"/><Relationship Id="rId4" Type="http://schemas.openxmlformats.org/officeDocument/2006/relationships/image" Target="../media/image24.emf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Microsoft_Word_97_-_2003_Document120.doc"/><Relationship Id="rId10" Type="http://schemas.openxmlformats.org/officeDocument/2006/relationships/image" Target="../media/image40.png"/><Relationship Id="rId4" Type="http://schemas.openxmlformats.org/officeDocument/2006/relationships/image" Target="../media/image25.emf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Microsoft_Word_97_-_2003_Document130.doc"/><Relationship Id="rId10" Type="http://schemas.openxmlformats.org/officeDocument/2006/relationships/image" Target="../media/image40.png"/><Relationship Id="rId4" Type="http://schemas.openxmlformats.org/officeDocument/2006/relationships/image" Target="../media/image26.emf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Microsoft_Word_97_-_2003_Document140.doc"/><Relationship Id="rId10" Type="http://schemas.openxmlformats.org/officeDocument/2006/relationships/image" Target="../media/image41.png"/><Relationship Id="rId4" Type="http://schemas.openxmlformats.org/officeDocument/2006/relationships/image" Target="../media/image27.emf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21.bin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Microsoft_Word_97_-_2003_Document150.doc"/><Relationship Id="rId10" Type="http://schemas.openxmlformats.org/officeDocument/2006/relationships/image" Target="../media/image42.png"/><Relationship Id="rId4" Type="http://schemas.openxmlformats.org/officeDocument/2006/relationships/image" Target="../media/image28.emf"/><Relationship Id="rId9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Data Mining: </a:t>
            </a:r>
            <a:r>
              <a:rPr lang="en-GB" dirty="0" smtClean="0">
                <a:latin typeface="Tahoma" charset="0"/>
              </a:rPr>
              <a:t>Model </a:t>
            </a:r>
            <a:r>
              <a:rPr lang="en-GB" dirty="0">
                <a:latin typeface="Tahoma" charset="0"/>
              </a:rPr>
              <a:t>Evaluation</a:t>
            </a:r>
            <a:endParaRPr lang="nl-NL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Tom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Heskes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ctr" eaLnBrk="1" hangingPunct="1">
              <a:spcBef>
                <a:spcPts val="800"/>
              </a:spcBef>
              <a:buClr>
                <a:srgbClr val="800080"/>
              </a:buClr>
              <a:buSzPct val="6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800" dirty="0" smtClean="0">
              <a:solidFill>
                <a:srgbClr val="000000"/>
              </a:solidFill>
              <a:latin typeface="Arial" charset="0"/>
            </a:endParaRPr>
          </a:p>
          <a:p>
            <a:endParaRPr lang="en-GB" sz="2800" dirty="0">
              <a:solidFill>
                <a:srgbClr val="000000"/>
              </a:solidFill>
              <a:latin typeface="Arial" charset="0"/>
            </a:endParaRPr>
          </a:p>
          <a:p>
            <a:endParaRPr lang="nl-NL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Receiver Operating Characteristics (ROC)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1950s for signal detection theory to analyze noisy signals </a:t>
            </a:r>
          </a:p>
          <a:p>
            <a:pPr lvl="1"/>
            <a:r>
              <a:rPr lang="en-US" dirty="0" smtClean="0"/>
              <a:t>Characterizes </a:t>
            </a:r>
            <a:r>
              <a:rPr lang="en-US" dirty="0"/>
              <a:t>the trade-off between positive hits and false alarms</a:t>
            </a:r>
          </a:p>
          <a:p>
            <a:endParaRPr lang="en-US" dirty="0" smtClean="0"/>
          </a:p>
          <a:p>
            <a:r>
              <a:rPr lang="en-US" dirty="0" smtClean="0"/>
              <a:t>ROC </a:t>
            </a:r>
            <a:r>
              <a:rPr lang="en-US" dirty="0"/>
              <a:t>curve plots TP rate (on the y-axis) against FP rate (on the x-axis)‏</a:t>
            </a:r>
          </a:p>
          <a:p>
            <a:endParaRPr lang="en-US" dirty="0" smtClean="0"/>
          </a:p>
          <a:p>
            <a:r>
              <a:rPr lang="en-US" dirty="0" smtClean="0"/>
              <a:t>TP </a:t>
            </a:r>
            <a:r>
              <a:rPr lang="en-US" dirty="0"/>
              <a:t>rate = TP/(TP + FN) = recall = </a:t>
            </a:r>
            <a:r>
              <a:rPr lang="en-US" dirty="0" smtClean="0"/>
              <a:t>sensitivity</a:t>
            </a:r>
            <a:br>
              <a:rPr lang="en-US" dirty="0" smtClean="0"/>
            </a:br>
            <a:r>
              <a:rPr lang="en-US" sz="2400" dirty="0" smtClean="0"/>
              <a:t>fraction of </a:t>
            </a:r>
            <a:r>
              <a:rPr lang="en-US" sz="2400" dirty="0" smtClean="0">
                <a:solidFill>
                  <a:schemeClr val="accent1"/>
                </a:solidFill>
              </a:rPr>
              <a:t>positive</a:t>
            </a:r>
            <a:r>
              <a:rPr lang="en-US" sz="2400" dirty="0" smtClean="0"/>
              <a:t> examples </a:t>
            </a:r>
            <a:r>
              <a:rPr lang="en-US" sz="2400" dirty="0" smtClean="0">
                <a:solidFill>
                  <a:schemeClr val="accent1"/>
                </a:solidFill>
              </a:rPr>
              <a:t>correctly</a:t>
            </a:r>
            <a:r>
              <a:rPr lang="en-US" sz="2400" dirty="0" smtClean="0"/>
              <a:t> classified as positive</a:t>
            </a:r>
          </a:p>
          <a:p>
            <a:endParaRPr lang="en-US" dirty="0"/>
          </a:p>
          <a:p>
            <a:r>
              <a:rPr lang="en-US" dirty="0" smtClean="0"/>
              <a:t>FP </a:t>
            </a:r>
            <a:r>
              <a:rPr lang="en-US" dirty="0"/>
              <a:t>rate = FP/(FP + TN) = 1 – </a:t>
            </a:r>
            <a:r>
              <a:rPr lang="en-US" dirty="0" smtClean="0"/>
              <a:t>specificity</a:t>
            </a:r>
            <a:br>
              <a:rPr lang="en-US" dirty="0" smtClean="0"/>
            </a:br>
            <a:r>
              <a:rPr lang="en-US" sz="2400" dirty="0" smtClean="0"/>
              <a:t>fraction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chemeClr val="accent1"/>
                </a:solidFill>
              </a:rPr>
              <a:t>negative</a:t>
            </a:r>
            <a:r>
              <a:rPr lang="en-US" sz="2400" dirty="0" smtClean="0"/>
              <a:t> </a:t>
            </a:r>
            <a:r>
              <a:rPr lang="en-US" sz="2400" dirty="0"/>
              <a:t>examples </a:t>
            </a:r>
            <a:r>
              <a:rPr lang="en-US" sz="2400" dirty="0" smtClean="0">
                <a:solidFill>
                  <a:schemeClr val="accent1"/>
                </a:solidFill>
              </a:rPr>
              <a:t>incorrectly</a:t>
            </a:r>
            <a:r>
              <a:rPr lang="en-US" sz="2400" dirty="0" smtClean="0"/>
              <a:t> </a:t>
            </a:r>
            <a:r>
              <a:rPr lang="en-US" sz="2400" dirty="0"/>
              <a:t>classified as positive</a:t>
            </a:r>
          </a:p>
          <a:p>
            <a:endParaRPr lang="en-US" dirty="0" smtClean="0"/>
          </a:p>
          <a:p>
            <a:r>
              <a:rPr lang="en-US" dirty="0" smtClean="0"/>
              <a:t>Performance </a:t>
            </a:r>
            <a:r>
              <a:rPr lang="en-US" dirty="0"/>
              <a:t>of each classifier represented </a:t>
            </a:r>
            <a:r>
              <a:rPr lang="en-US" dirty="0" smtClean="0"/>
              <a:t>as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point on the ROC curve</a:t>
            </a:r>
          </a:p>
          <a:p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hanging </a:t>
            </a:r>
            <a:r>
              <a:rPr lang="en-US" dirty="0"/>
              <a:t>the threshold of </a:t>
            </a:r>
            <a:r>
              <a:rPr lang="en-US" dirty="0" smtClean="0"/>
              <a:t>the algorithm </a:t>
            </a:r>
            <a:r>
              <a:rPr lang="en-US" dirty="0"/>
              <a:t>changes the location of the point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776" y="3868688"/>
            <a:ext cx="302433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58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7078464" y="2572544"/>
            <a:ext cx="5314809" cy="531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90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ROC </a:t>
            </a:r>
            <a:r>
              <a:rPr lang="en-GB" dirty="0" smtClean="0">
                <a:latin typeface="+mj-lt"/>
              </a:rPr>
              <a:t>Curve (1)</a:t>
            </a:r>
            <a:endParaRPr lang="en-GB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One-dimensional </a:t>
            </a:r>
            <a:r>
              <a:rPr lang="en-US" dirty="0"/>
              <a:t>data set containing 2 classes (positive and negative)‏</a:t>
            </a:r>
          </a:p>
          <a:p>
            <a:r>
              <a:rPr lang="en-US" dirty="0"/>
              <a:t>P</a:t>
            </a:r>
            <a:r>
              <a:rPr lang="en-US" dirty="0" smtClean="0"/>
              <a:t>oints </a:t>
            </a:r>
            <a:r>
              <a:rPr lang="en-US" dirty="0"/>
              <a:t>located at </a:t>
            </a:r>
            <a:r>
              <a:rPr lang="en-US" i="1" dirty="0"/>
              <a:t>x</a:t>
            </a:r>
            <a:r>
              <a:rPr lang="en-US" dirty="0"/>
              <a:t> &gt; </a:t>
            </a:r>
            <a:r>
              <a:rPr lang="en-US" i="1" dirty="0" smtClean="0"/>
              <a:t>t</a:t>
            </a:r>
            <a:r>
              <a:rPr lang="en-US" dirty="0" smtClean="0"/>
              <a:t> </a:t>
            </a:r>
            <a:r>
              <a:rPr lang="en-US" dirty="0"/>
              <a:t>classified as positive</a:t>
            </a:r>
          </a:p>
          <a:p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1461840" y="2860576"/>
            <a:ext cx="4715440" cy="392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9092" name="Oval 3"/>
          <p:cNvSpPr>
            <a:spLocks noChangeArrowheads="1"/>
          </p:cNvSpPr>
          <p:nvPr/>
        </p:nvSpPr>
        <p:spPr bwMode="auto">
          <a:xfrm>
            <a:off x="7500338" y="5527040"/>
            <a:ext cx="108373" cy="108373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130046" tIns="65023" rIns="130046" bIns="65023" anchor="ctr"/>
          <a:lstStyle/>
          <a:p>
            <a:endParaRPr lang="nl-NL"/>
          </a:p>
        </p:txBody>
      </p:sp>
      <p:sp>
        <p:nvSpPr>
          <p:cNvPr id="89096" name="Text Box 6"/>
          <p:cNvSpPr txBox="1">
            <a:spLocks noChangeArrowheads="1"/>
          </p:cNvSpPr>
          <p:nvPr/>
        </p:nvSpPr>
        <p:spPr bwMode="auto">
          <a:xfrm>
            <a:off x="1893888" y="6821016"/>
            <a:ext cx="4660053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1778"/>
              </a:spcBef>
            </a:pPr>
            <a:r>
              <a:rPr lang="en-GB" sz="2300" dirty="0">
                <a:solidFill>
                  <a:srgbClr val="000000"/>
                </a:solidFill>
                <a:latin typeface="Arial" charset="0"/>
              </a:rPr>
              <a:t>At threshold t:</a:t>
            </a:r>
          </a:p>
          <a:p>
            <a:pPr>
              <a:spcBef>
                <a:spcPts val="1778"/>
              </a:spcBef>
            </a:pPr>
            <a:r>
              <a:rPr lang="en-GB" sz="2300" dirty="0">
                <a:solidFill>
                  <a:srgbClr val="000000"/>
                </a:solidFill>
                <a:latin typeface="Arial" charset="0"/>
              </a:rPr>
              <a:t>TP rate=0.5, FN rate=0.5,</a:t>
            </a:r>
            <a:br>
              <a:rPr lang="en-GB" sz="2300" dirty="0">
                <a:solidFill>
                  <a:srgbClr val="000000"/>
                </a:solidFill>
                <a:latin typeface="Arial" charset="0"/>
              </a:rPr>
            </a:br>
            <a:r>
              <a:rPr lang="en-GB" sz="2300" dirty="0">
                <a:solidFill>
                  <a:srgbClr val="000000"/>
                </a:solidFill>
                <a:latin typeface="Arial" charset="0"/>
              </a:rPr>
              <a:t>FP rate=0.12, TN rate=0.88</a:t>
            </a:r>
          </a:p>
        </p:txBody>
      </p:sp>
      <p:sp>
        <p:nvSpPr>
          <p:cNvPr id="89097" name="Line 7"/>
          <p:cNvSpPr>
            <a:spLocks noChangeShapeType="1"/>
          </p:cNvSpPr>
          <p:nvPr/>
        </p:nvSpPr>
        <p:spPr bwMode="auto">
          <a:xfrm flipV="1">
            <a:off x="5278264" y="5229948"/>
            <a:ext cx="2880320" cy="1879100"/>
          </a:xfrm>
          <a:prstGeom prst="line">
            <a:avLst/>
          </a:prstGeom>
          <a:noFill/>
          <a:ln w="3816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00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ROC </a:t>
            </a:r>
            <a:r>
              <a:rPr lang="en-GB" dirty="0" smtClean="0">
                <a:latin typeface="+mj-lt"/>
              </a:rPr>
              <a:t>Curve (2)</a:t>
            </a:r>
            <a:endParaRPr lang="en-GB" dirty="0">
              <a:latin typeface="+mj-lt"/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US" sz="2800" dirty="0">
                <a:latin typeface="Arial" charset="0"/>
              </a:rPr>
              <a:t>(TP,FP):</a:t>
            </a:r>
          </a:p>
          <a:p>
            <a:pPr lvl="1"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US" sz="2400" dirty="0">
                <a:latin typeface="Arial" charset="0"/>
              </a:rPr>
              <a:t>(0,0): declare everything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          to be negative class</a:t>
            </a:r>
          </a:p>
          <a:p>
            <a:pPr lvl="1"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US" sz="2400" dirty="0">
                <a:latin typeface="Arial" charset="0"/>
              </a:rPr>
              <a:t>(1,1): declare everything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         to be positive class</a:t>
            </a:r>
          </a:p>
          <a:p>
            <a:pPr lvl="1"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US" sz="2400" dirty="0">
                <a:latin typeface="Arial" charset="0"/>
              </a:rPr>
              <a:t>(1,0): </a:t>
            </a:r>
            <a:r>
              <a:rPr lang="en-US" sz="2400" dirty="0" smtClean="0">
                <a:latin typeface="Arial" charset="0"/>
              </a:rPr>
              <a:t>ideal</a:t>
            </a:r>
          </a:p>
          <a:p>
            <a:pPr lvl="1"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US" sz="2400" dirty="0" smtClean="0">
              <a:latin typeface="Arial" charset="0"/>
            </a:endParaRPr>
          </a:p>
          <a:p>
            <a:pPr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US" sz="2800" dirty="0">
                <a:latin typeface="Arial" charset="0"/>
              </a:rPr>
              <a:t>Diagonal line:</a:t>
            </a:r>
          </a:p>
          <a:p>
            <a:pPr lvl="1"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US" sz="2400" dirty="0">
                <a:latin typeface="Arial" charset="0"/>
              </a:rPr>
              <a:t>Random guessing</a:t>
            </a:r>
          </a:p>
          <a:p>
            <a:pPr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US" sz="2800" dirty="0" smtClean="0">
              <a:latin typeface="Arial" charset="0"/>
            </a:endParaRPr>
          </a:p>
          <a:p>
            <a:pPr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US" sz="2800" dirty="0" smtClean="0">
                <a:latin typeface="Arial" charset="0"/>
              </a:rPr>
              <a:t>Below </a:t>
            </a:r>
            <a:r>
              <a:rPr lang="en-US" sz="2800" dirty="0">
                <a:latin typeface="Arial" charset="0"/>
              </a:rPr>
              <a:t>diagonal line:</a:t>
            </a:r>
          </a:p>
          <a:p>
            <a:pPr lvl="1"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US" sz="2400" dirty="0">
                <a:latin typeface="Arial" charset="0"/>
              </a:rPr>
              <a:t> </a:t>
            </a:r>
            <a:r>
              <a:rPr lang="en-US" sz="2400" dirty="0" smtClean="0">
                <a:latin typeface="Arial" charset="0"/>
              </a:rPr>
              <a:t>Prediction </a:t>
            </a:r>
            <a:r>
              <a:rPr lang="en-US" sz="2400" dirty="0">
                <a:latin typeface="Arial" charset="0"/>
              </a:rPr>
              <a:t>is opposite of the true class</a:t>
            </a:r>
          </a:p>
          <a:p>
            <a:pPr lvl="1"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US" sz="2400" dirty="0">
              <a:latin typeface="Arial" charset="0"/>
            </a:endParaRPr>
          </a:p>
          <a:p>
            <a:pPr lvl="1"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US" sz="2400" dirty="0" smtClean="0">
              <a:latin typeface="Arial" charset="0"/>
            </a:endParaRPr>
          </a:p>
          <a:p>
            <a:pPr>
              <a:spcBef>
                <a:spcPts val="427"/>
              </a:spcBef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sz="2800" dirty="0">
              <a:latin typeface="Arial" charset="0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7006456" y="1060376"/>
            <a:ext cx="5400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135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Using ROC for Model Comparison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/>
              <a:t>model consistently </a:t>
            </a:r>
            <a:r>
              <a:rPr lang="en-US" dirty="0" smtClean="0"/>
              <a:t>outperforms </a:t>
            </a:r>
            <a:r>
              <a:rPr lang="en-US" dirty="0"/>
              <a:t>the other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is better for small FPR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is better for large FPR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Area </a:t>
            </a:r>
            <a:r>
              <a:rPr lang="en-US" dirty="0"/>
              <a:t>Under the ROC </a:t>
            </a:r>
            <a:r>
              <a:rPr lang="en-US" dirty="0" smtClean="0"/>
              <a:t>Curve (AUC)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Ideal</a:t>
            </a:r>
            <a:r>
              <a:rPr lang="en-US" dirty="0"/>
              <a:t>: a</a:t>
            </a:r>
            <a:r>
              <a:rPr lang="en-US" dirty="0" smtClean="0"/>
              <a:t>rea </a:t>
            </a:r>
            <a:r>
              <a:rPr lang="en-US" dirty="0"/>
              <a:t>= 1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Random </a:t>
            </a:r>
            <a:r>
              <a:rPr lang="en-US" dirty="0"/>
              <a:t>guess</a:t>
            </a:r>
            <a:r>
              <a:rPr lang="en-US" dirty="0" smtClean="0"/>
              <a:t>: area </a:t>
            </a:r>
            <a:r>
              <a:rPr lang="en-US" dirty="0"/>
              <a:t>= 0.5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6358384" y="3148608"/>
            <a:ext cx="5515606" cy="4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607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How to Construct an ROC </a:t>
            </a:r>
            <a:r>
              <a:rPr lang="en-GB" dirty="0" smtClean="0">
                <a:latin typeface="+mj-lt"/>
              </a:rPr>
              <a:t>curve (1)</a:t>
            </a:r>
            <a:endParaRPr lang="en-GB" dirty="0"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62440" y="1674761"/>
            <a:ext cx="5302697" cy="6410969"/>
          </a:xfrm>
        </p:spPr>
        <p:txBody>
          <a:bodyPr/>
          <a:lstStyle/>
          <a:p>
            <a:r>
              <a:rPr lang="en-US" dirty="0"/>
              <a:t>Use classifier that produces posterior probability for each test instance </a:t>
            </a:r>
            <a:r>
              <a:rPr lang="en-US" i="1" dirty="0"/>
              <a:t>P</a:t>
            </a:r>
            <a:r>
              <a:rPr lang="en-US" dirty="0"/>
              <a:t>(+|</a:t>
            </a:r>
            <a:r>
              <a:rPr lang="en-US" i="1" dirty="0"/>
              <a:t>A</a:t>
            </a:r>
            <a:r>
              <a:rPr lang="en-US" dirty="0"/>
              <a:t>)</a:t>
            </a:r>
            <a:r>
              <a:rPr lang="en-US" dirty="0" smtClean="0"/>
              <a:t>‏</a:t>
            </a:r>
          </a:p>
          <a:p>
            <a:endParaRPr lang="en-US" dirty="0"/>
          </a:p>
          <a:p>
            <a:r>
              <a:rPr lang="en-US" dirty="0" smtClean="0"/>
              <a:t>Sort </a:t>
            </a:r>
            <a:r>
              <a:rPr lang="en-US" dirty="0"/>
              <a:t>the instances according to </a:t>
            </a:r>
            <a:r>
              <a:rPr lang="en-US" i="1" dirty="0"/>
              <a:t>P</a:t>
            </a:r>
            <a:r>
              <a:rPr lang="en-US" dirty="0"/>
              <a:t>(+|</a:t>
            </a:r>
            <a:r>
              <a:rPr lang="en-US" i="1" dirty="0"/>
              <a:t>A</a:t>
            </a:r>
            <a:r>
              <a:rPr lang="en-US" dirty="0"/>
              <a:t>) in decreasing </a:t>
            </a:r>
            <a:r>
              <a:rPr lang="en-US" dirty="0" smtClean="0"/>
              <a:t>order</a:t>
            </a:r>
          </a:p>
          <a:p>
            <a:endParaRPr lang="en-US" dirty="0"/>
          </a:p>
          <a:p>
            <a:r>
              <a:rPr lang="en-US" dirty="0" smtClean="0"/>
              <a:t>Apply </a:t>
            </a:r>
            <a:r>
              <a:rPr lang="en-US" dirty="0"/>
              <a:t>threshold at each unique value of </a:t>
            </a:r>
            <a:r>
              <a:rPr lang="en-US" i="1" dirty="0"/>
              <a:t>P</a:t>
            </a:r>
            <a:r>
              <a:rPr lang="en-US" dirty="0"/>
              <a:t>(+|</a:t>
            </a:r>
            <a:r>
              <a:rPr lang="en-US" i="1" dirty="0"/>
              <a:t>A</a:t>
            </a:r>
            <a:r>
              <a:rPr lang="en-US" dirty="0"/>
              <a:t>)</a:t>
            </a:r>
            <a:r>
              <a:rPr lang="en-US" dirty="0" smtClean="0"/>
              <a:t>‏</a:t>
            </a:r>
          </a:p>
          <a:p>
            <a:endParaRPr lang="en-US" dirty="0"/>
          </a:p>
          <a:p>
            <a:r>
              <a:rPr lang="en-US" dirty="0" smtClean="0"/>
              <a:t>Count </a:t>
            </a:r>
            <a:r>
              <a:rPr lang="en-US" dirty="0"/>
              <a:t>the number of TP, FP, </a:t>
            </a:r>
            <a:r>
              <a:rPr lang="en-US" dirty="0" smtClean="0"/>
              <a:t>TN</a:t>
            </a:r>
            <a:r>
              <a:rPr lang="en-US" dirty="0"/>
              <a:t>, FN at each </a:t>
            </a:r>
            <a:r>
              <a:rPr lang="en-US" dirty="0" smtClean="0"/>
              <a:t>threshold</a:t>
            </a:r>
          </a:p>
          <a:p>
            <a:endParaRPr lang="en-US" dirty="0"/>
          </a:p>
          <a:p>
            <a:r>
              <a:rPr lang="en-US" dirty="0" smtClean="0"/>
              <a:t>TP </a:t>
            </a:r>
            <a:r>
              <a:rPr lang="en-US" dirty="0"/>
              <a:t>rate, TPR = TP/(</a:t>
            </a:r>
            <a:r>
              <a:rPr lang="en-US" dirty="0" smtClean="0"/>
              <a:t>TP + FN</a:t>
            </a:r>
            <a:r>
              <a:rPr lang="en-US" dirty="0"/>
              <a:t>)‏</a:t>
            </a:r>
          </a:p>
          <a:p>
            <a:endParaRPr lang="en-US" dirty="0" smtClean="0"/>
          </a:p>
          <a:p>
            <a:r>
              <a:rPr lang="en-US" dirty="0" smtClean="0"/>
              <a:t>FP </a:t>
            </a:r>
            <a:r>
              <a:rPr lang="en-US" dirty="0"/>
              <a:t>rate, FPR = FP/(FP + TN)</a:t>
            </a:r>
            <a:r>
              <a:rPr lang="en-US" dirty="0" smtClean="0"/>
              <a:t>‏</a:t>
            </a:r>
            <a:endParaRPr lang="en-US" dirty="0"/>
          </a:p>
        </p:txBody>
      </p:sp>
      <p:sp>
        <p:nvSpPr>
          <p:cNvPr id="5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33879"/>
              </p:ext>
            </p:extLst>
          </p:nvPr>
        </p:nvGraphicFramePr>
        <p:xfrm>
          <a:off x="957784" y="2140496"/>
          <a:ext cx="5184576" cy="578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3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Instance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smtClean="0"/>
                        <a:t>P</a:t>
                      </a:r>
                      <a:r>
                        <a:rPr lang="en-US" sz="2400" dirty="0" smtClean="0"/>
                        <a:t>(+|</a:t>
                      </a:r>
                      <a:r>
                        <a:rPr lang="en-US" sz="2400" i="1" dirty="0" smtClean="0"/>
                        <a:t>A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True Class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0.93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0.87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0.85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0.85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0.85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0.76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1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503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How to </a:t>
            </a:r>
            <a:r>
              <a:rPr lang="en-GB" dirty="0" smtClean="0">
                <a:latin typeface="+mj-lt"/>
              </a:rPr>
              <a:t>Construct </a:t>
            </a:r>
            <a:r>
              <a:rPr lang="en-GB" dirty="0">
                <a:latin typeface="+mj-lt"/>
              </a:rPr>
              <a:t>an ROC </a:t>
            </a:r>
            <a:r>
              <a:rPr lang="en-GB" dirty="0" smtClean="0">
                <a:latin typeface="+mj-lt"/>
              </a:rPr>
              <a:t>curve (2)</a:t>
            </a:r>
            <a:endParaRPr lang="en-GB" dirty="0">
              <a:latin typeface="+mj-lt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5128" r="3845" b="5128"/>
          <a:stretch>
            <a:fillRect/>
          </a:stretch>
        </p:blipFill>
        <p:spPr bwMode="auto">
          <a:xfrm>
            <a:off x="8734648" y="5272094"/>
            <a:ext cx="4136171" cy="308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9942" name="Text Box 5"/>
          <p:cNvSpPr txBox="1">
            <a:spLocks noChangeArrowheads="1"/>
          </p:cNvSpPr>
          <p:nvPr/>
        </p:nvSpPr>
        <p:spPr bwMode="auto">
          <a:xfrm>
            <a:off x="6574408" y="5561029"/>
            <a:ext cx="1944216" cy="5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127998" tIns="66559" rIns="127998" bIns="66559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1778"/>
              </a:spcBef>
            </a:pPr>
            <a:r>
              <a:rPr lang="en-GB" dirty="0">
                <a:solidFill>
                  <a:srgbClr val="000000"/>
                </a:solidFill>
                <a:latin typeface="Arial" charset="0"/>
              </a:rPr>
              <a:t>ROC Curve: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32096" y="1954213"/>
            <a:ext cx="8712267" cy="2917825"/>
            <a:chOff x="1163076" y="2326945"/>
            <a:chExt cx="8712267" cy="2917825"/>
          </a:xfrm>
        </p:grpSpPr>
        <p:graphicFrame>
          <p:nvGraphicFramePr>
            <p:cNvPr id="3993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1777483"/>
                </p:ext>
              </p:extLst>
            </p:nvPr>
          </p:nvGraphicFramePr>
          <p:xfrm>
            <a:off x="1993405" y="2326945"/>
            <a:ext cx="7881938" cy="291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05" name="Document" r:id="rId5" imgW="10604878" imgH="3923225" progId="Word.Document.8">
                    <p:embed/>
                  </p:oleObj>
                </mc:Choice>
                <mc:Fallback>
                  <p:oleObj name="Document" r:id="rId5" imgW="10604878" imgH="3923225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405" y="2326945"/>
                          <a:ext cx="7881938" cy="29178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1" name="Text Box 4"/>
            <p:cNvSpPr txBox="1">
              <a:spLocks noChangeArrowheads="1"/>
            </p:cNvSpPr>
            <p:nvPr/>
          </p:nvSpPr>
          <p:spPr bwMode="auto">
            <a:xfrm>
              <a:off x="1163076" y="2665877"/>
              <a:ext cx="1651528" cy="442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7998" tIns="66559" rIns="127998" bIns="66559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ts val="1244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 charset="0"/>
                </a:rPr>
                <a:t>Threshold </a:t>
              </a:r>
              <a:r>
                <a:rPr lang="en-GB" sz="2000" dirty="0" smtClean="0">
                  <a:solidFill>
                    <a:srgbClr val="000000"/>
                  </a:solidFill>
                  <a:latin typeface="Arial" charset="0"/>
                </a:rPr>
                <a:t>≥</a:t>
              </a:r>
              <a:endParaRPr lang="en-GB" sz="2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943" name="Line 6"/>
            <p:cNvSpPr>
              <a:spLocks noChangeShapeType="1"/>
            </p:cNvSpPr>
            <p:nvPr/>
          </p:nvSpPr>
          <p:spPr bwMode="auto">
            <a:xfrm>
              <a:off x="1739647" y="4525749"/>
              <a:ext cx="433493" cy="2258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39944" name="Line 7"/>
            <p:cNvSpPr>
              <a:spLocks noChangeShapeType="1"/>
            </p:cNvSpPr>
            <p:nvPr/>
          </p:nvSpPr>
          <p:spPr bwMode="auto">
            <a:xfrm>
              <a:off x="1739647" y="4959242"/>
              <a:ext cx="433493" cy="2258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30046" tIns="65023" rIns="130046" bIns="65023"/>
            <a:lstStyle/>
            <a:p>
              <a:endParaRPr lang="en-US"/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13186"/>
              </p:ext>
            </p:extLst>
          </p:nvPr>
        </p:nvGraphicFramePr>
        <p:xfrm>
          <a:off x="525736" y="3364632"/>
          <a:ext cx="3208848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9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9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</a:t>
                      </a:r>
                      <a:r>
                        <a:rPr lang="en-US" dirty="0" smtClean="0"/>
                        <a:t>(+|</a:t>
                      </a:r>
                      <a:r>
                        <a:rPr lang="en-US" i="1" dirty="0" smtClean="0"/>
                        <a:t>A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Class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+</a:t>
                      </a:r>
                      <a:endParaRPr lang="en-US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592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Model Evaluation</a:t>
            </a:r>
          </a:p>
        </p:txBody>
      </p:sp>
      <p:sp>
        <p:nvSpPr>
          <p:cNvPr id="9318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Metrics </a:t>
            </a:r>
            <a:r>
              <a:rPr lang="en-GB" dirty="0">
                <a:latin typeface="Arial" charset="0"/>
              </a:rPr>
              <a:t>for Performance Evaluation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evaluate the performance of a model?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solidFill>
                  <a:schemeClr val="accent1"/>
                </a:solidFill>
                <a:latin typeface="Arial" charset="0"/>
              </a:rPr>
              <a:t>Methods for Performance Evaluation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obtain reliable estimates?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Methods for Model Comparison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compare the relative performance among competing models?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99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Methods of Estimation</a:t>
            </a:r>
          </a:p>
        </p:txBody>
      </p:sp>
      <p:sp>
        <p:nvSpPr>
          <p:cNvPr id="9421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Holdout</a:t>
            </a:r>
            <a:endParaRPr lang="en-GB" dirty="0">
              <a:latin typeface="Arial" charset="0"/>
            </a:endParaRP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Reserve, e.g., 2/3 </a:t>
            </a:r>
            <a:r>
              <a:rPr lang="en-GB" dirty="0">
                <a:latin typeface="Arial" charset="0"/>
              </a:rPr>
              <a:t>for training and 1/3 for </a:t>
            </a:r>
            <a:r>
              <a:rPr lang="en-GB" dirty="0" smtClean="0">
                <a:latin typeface="Arial" charset="0"/>
              </a:rPr>
              <a:t>testing</a:t>
            </a: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Fine for huge data sets</a:t>
            </a: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Random subsampling</a:t>
            </a: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Repeated </a:t>
            </a:r>
            <a:r>
              <a:rPr lang="en-GB" dirty="0" smtClean="0">
                <a:latin typeface="Arial" charset="0"/>
              </a:rPr>
              <a:t>holdout</a:t>
            </a: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Cross-validation</a:t>
            </a:r>
            <a:endParaRPr lang="en-GB" dirty="0">
              <a:latin typeface="Arial" charset="0"/>
            </a:endParaRP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Partition data into </a:t>
            </a:r>
            <a:r>
              <a:rPr lang="en-GB" i="1" dirty="0">
                <a:latin typeface="Arial" charset="0"/>
              </a:rPr>
              <a:t>k</a:t>
            </a:r>
            <a:r>
              <a:rPr lang="en-GB" dirty="0">
                <a:latin typeface="Arial" charset="0"/>
              </a:rPr>
              <a:t> disjoint subsets</a:t>
            </a: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k-fold: train on </a:t>
            </a:r>
            <a:r>
              <a:rPr lang="en-GB" i="1" dirty="0">
                <a:latin typeface="Arial" charset="0"/>
              </a:rPr>
              <a:t>k</a:t>
            </a:r>
            <a:r>
              <a:rPr lang="en-GB" dirty="0">
                <a:latin typeface="Arial" charset="0"/>
              </a:rPr>
              <a:t>-1 partitions, test on the remaining one</a:t>
            </a: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Leave-one-out: </a:t>
            </a:r>
            <a:r>
              <a:rPr lang="en-GB" i="1" dirty="0" smtClean="0">
                <a:latin typeface="Arial" charset="0"/>
              </a:rPr>
              <a:t>k</a:t>
            </a:r>
            <a:r>
              <a:rPr lang="en-GB" dirty="0" smtClean="0">
                <a:latin typeface="Arial" charset="0"/>
              </a:rPr>
              <a:t>=</a:t>
            </a:r>
            <a:r>
              <a:rPr lang="en-GB" i="1" dirty="0" smtClean="0">
                <a:latin typeface="Arial" charset="0"/>
              </a:rPr>
              <a:t>n </a:t>
            </a:r>
            <a:r>
              <a:rPr lang="en-GB" dirty="0" smtClean="0">
                <a:latin typeface="Arial" charset="0"/>
              </a:rPr>
              <a:t>with</a:t>
            </a:r>
            <a:r>
              <a:rPr lang="en-GB" i="1" dirty="0" smtClean="0">
                <a:latin typeface="Arial" charset="0"/>
              </a:rPr>
              <a:t> n </a:t>
            </a:r>
            <a:r>
              <a:rPr lang="en-GB" dirty="0" smtClean="0">
                <a:latin typeface="Arial" charset="0"/>
              </a:rPr>
              <a:t>the number of samples</a:t>
            </a: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Better than holdout for small data sets</a:t>
            </a: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Bootstrap</a:t>
            </a:r>
          </a:p>
          <a:p>
            <a:pPr lvl="1">
              <a:lnSpc>
                <a:spcPct val="90000"/>
              </a:lnSpc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Sampling with replacement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720" y="3292624"/>
            <a:ext cx="2537352" cy="298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9238704" y="6821016"/>
            <a:ext cx="3312368" cy="74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046" tIns="65023" rIns="130046" bIns="65023" rtlCol="0">
            <a:spAutoFit/>
          </a:bodyPr>
          <a:lstStyle/>
          <a:p>
            <a:pPr algn="ctr" eaLnBrk="1" hangingPunct="1">
              <a:buClr>
                <a:srgbClr val="C00000"/>
              </a:buClr>
            </a:pP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“pull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oneself over a fence by one's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bootstraps”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205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 over holdout: all data used for training and testing</a:t>
            </a:r>
          </a:p>
          <a:p>
            <a:endParaRPr lang="en-US" dirty="0"/>
          </a:p>
          <a:p>
            <a:r>
              <a:rPr lang="en-US" dirty="0" smtClean="0"/>
              <a:t>Predictions on test folds can be concatenated and can then be treated as if they are predictions on an independent test set, e.g., for making an ROC curve</a:t>
            </a:r>
          </a:p>
          <a:p>
            <a:endParaRPr lang="en-US" dirty="0"/>
          </a:p>
          <a:p>
            <a:r>
              <a:rPr lang="en-US" dirty="0"/>
              <a:t>Ideal for comparing classifiers on relatively small data sets</a:t>
            </a:r>
          </a:p>
          <a:p>
            <a:endParaRPr lang="en-US" dirty="0"/>
          </a:p>
          <a:p>
            <a:r>
              <a:rPr lang="en-US" dirty="0"/>
              <a:t>Make sure to use the </a:t>
            </a:r>
            <a:r>
              <a:rPr lang="en-US" dirty="0">
                <a:solidFill>
                  <a:schemeClr val="accent1"/>
                </a:solidFill>
              </a:rPr>
              <a:t>same splits </a:t>
            </a:r>
            <a:r>
              <a:rPr lang="en-US" dirty="0"/>
              <a:t>for all </a:t>
            </a:r>
            <a:r>
              <a:rPr lang="en-US" dirty="0" smtClean="0"/>
              <a:t>classifiers</a:t>
            </a:r>
          </a:p>
          <a:p>
            <a:endParaRPr lang="en-US" dirty="0"/>
          </a:p>
          <a:p>
            <a:r>
              <a:rPr lang="en-US" dirty="0" smtClean="0"/>
              <a:t>Can make use of </a:t>
            </a:r>
            <a:r>
              <a:rPr lang="en-US" dirty="0" smtClean="0">
                <a:solidFill>
                  <a:schemeClr val="accent1"/>
                </a:solidFill>
              </a:rPr>
              <a:t>sign test </a:t>
            </a:r>
            <a:r>
              <a:rPr lang="en-US" dirty="0" smtClean="0"/>
              <a:t>to check significance of difference in performance between classifiers (more later)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45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Example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6E46B3-3E5B-0448-97A1-36A4062D85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75458" name="Text Box 2"/>
          <p:cNvSpPr txBox="1">
            <a:spLocks noChangeArrowheads="1"/>
          </p:cNvSpPr>
          <p:nvPr/>
        </p:nvSpPr>
        <p:spPr bwMode="auto">
          <a:xfrm>
            <a:off x="12074596" y="9098845"/>
            <a:ext cx="650240" cy="3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fld id="{107F09D9-6311-7343-B33E-02D4AE92634D}" type="slidenum">
              <a:rPr lang="zh-TW" altLang="en-US" sz="1700">
                <a:solidFill>
                  <a:schemeClr val="bg1"/>
                </a:solidFill>
                <a:latin typeface="Arial" charset="0"/>
                <a:ea typeface="新細明體" charset="0"/>
                <a:cs typeface="Arial" charset="0"/>
              </a:rPr>
              <a:pPr>
                <a:spcBef>
                  <a:spcPct val="50000"/>
                </a:spcBef>
              </a:pPr>
              <a:t>19</a:t>
            </a:fld>
            <a:r>
              <a:rPr lang="en-US" altLang="zh-TW" sz="1700">
                <a:solidFill>
                  <a:schemeClr val="bg1"/>
                </a:solidFill>
                <a:latin typeface="Arial" charset="0"/>
                <a:ea typeface="新細明體" charset="0"/>
                <a:cs typeface="Arial" charset="0"/>
              </a:rPr>
              <a:t> </a:t>
            </a:r>
          </a:p>
        </p:txBody>
      </p:sp>
      <p:sp>
        <p:nvSpPr>
          <p:cNvPr id="275459" name="Rectangle 3"/>
          <p:cNvSpPr>
            <a:spLocks noChangeArrowheads="1"/>
          </p:cNvSpPr>
          <p:nvPr/>
        </p:nvSpPr>
        <p:spPr bwMode="auto">
          <a:xfrm>
            <a:off x="8823396" y="9103360"/>
            <a:ext cx="1408853" cy="43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/>
          <a:lstStyle/>
          <a:p>
            <a:endParaRPr lang="en-US"/>
          </a:p>
        </p:txBody>
      </p:sp>
      <p:pic>
        <p:nvPicPr>
          <p:cNvPr id="275460" name="Picture 4" descr="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25" y="2840285"/>
            <a:ext cx="4305583" cy="486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463" name="Line 7"/>
          <p:cNvSpPr>
            <a:spLocks noChangeShapeType="1"/>
          </p:cNvSpPr>
          <p:nvPr/>
        </p:nvSpPr>
        <p:spPr bwMode="auto">
          <a:xfrm>
            <a:off x="3901440" y="6285653"/>
            <a:ext cx="422656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/>
          <a:lstStyle/>
          <a:p>
            <a:endParaRPr lang="en-US"/>
          </a:p>
        </p:txBody>
      </p:sp>
      <p:sp>
        <p:nvSpPr>
          <p:cNvPr id="275464" name="Line 8"/>
          <p:cNvSpPr>
            <a:spLocks noChangeShapeType="1"/>
          </p:cNvSpPr>
          <p:nvPr/>
        </p:nvSpPr>
        <p:spPr bwMode="auto">
          <a:xfrm flipV="1">
            <a:off x="2492587" y="5743787"/>
            <a:ext cx="1083733" cy="54186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/>
          <a:lstStyle/>
          <a:p>
            <a:endParaRPr lang="en-US"/>
          </a:p>
        </p:txBody>
      </p:sp>
      <p:sp>
        <p:nvSpPr>
          <p:cNvPr id="275465" name="Text Box 9"/>
          <p:cNvSpPr txBox="1">
            <a:spLocks noChangeArrowheads="1"/>
          </p:cNvSpPr>
          <p:nvPr/>
        </p:nvSpPr>
        <p:spPr bwMode="auto">
          <a:xfrm>
            <a:off x="1625601" y="5527040"/>
            <a:ext cx="1180351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eaLnBrk="1" hangingPunct="1"/>
            <a:r>
              <a:rPr lang="en-US" altLang="zh-TW">
                <a:latin typeface="Tahoma" charset="0"/>
                <a:ea typeface="新細明體" charset="0"/>
                <a:cs typeface="新細明體" charset="0"/>
              </a:rPr>
              <a:t>Test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chemeClr val="bg2"/>
                </a:solidFill>
                <a:latin typeface="Tahoma" charset="0"/>
                <a:ea typeface="新細明體" charset="0"/>
                <a:cs typeface="Arial" charset="0"/>
              </a:rPr>
              <a:t>Break up data into groups of the same </a:t>
            </a:r>
            <a:r>
              <a:rPr lang="en-US" altLang="zh-TW" sz="2400" dirty="0" smtClean="0">
                <a:solidFill>
                  <a:schemeClr val="bg2"/>
                </a:solidFill>
                <a:latin typeface="Tahoma" charset="0"/>
                <a:ea typeface="新細明體" charset="0"/>
                <a:cs typeface="Arial" charset="0"/>
              </a:rPr>
              <a:t>size</a:t>
            </a:r>
          </a:p>
          <a:p>
            <a:endParaRPr lang="en-US" sz="2400" dirty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endParaRPr lang="en-US" sz="2400" dirty="0" smtClean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endParaRPr lang="en-US" sz="2400" dirty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endParaRPr lang="en-US" sz="2400" dirty="0" smtClean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endParaRPr lang="en-US" altLang="zh-TW" sz="2400" dirty="0" smtClean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r>
              <a:rPr lang="en-US" altLang="zh-TW" sz="2400" dirty="0" smtClean="0">
                <a:solidFill>
                  <a:schemeClr val="bg2"/>
                </a:solidFill>
                <a:latin typeface="Tahoma" charset="0"/>
                <a:ea typeface="新細明體" charset="0"/>
                <a:cs typeface="Arial" charset="0"/>
              </a:rPr>
              <a:t>Hold </a:t>
            </a:r>
            <a:r>
              <a:rPr lang="en-US" altLang="zh-TW" sz="2400" dirty="0">
                <a:solidFill>
                  <a:schemeClr val="bg2"/>
                </a:solidFill>
                <a:latin typeface="Tahoma" charset="0"/>
                <a:ea typeface="新細明體" charset="0"/>
                <a:cs typeface="Arial" charset="0"/>
              </a:rPr>
              <a:t>aside one group for testing and use the rest to build </a:t>
            </a:r>
            <a:r>
              <a:rPr lang="en-US" altLang="zh-TW" sz="2400" dirty="0" smtClean="0">
                <a:solidFill>
                  <a:schemeClr val="bg2"/>
                </a:solidFill>
                <a:latin typeface="Tahoma" charset="0"/>
                <a:ea typeface="新細明體" charset="0"/>
                <a:cs typeface="Arial" charset="0"/>
              </a:rPr>
              <a:t>model</a:t>
            </a:r>
          </a:p>
          <a:p>
            <a:endParaRPr lang="en-US" altLang="zh-TW" sz="2400" dirty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endParaRPr lang="en-US" altLang="zh-TW" sz="2400" dirty="0" smtClean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endParaRPr lang="en-US" altLang="zh-TW" sz="2400" dirty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endParaRPr lang="en-US" altLang="zh-TW" sz="2400" dirty="0" smtClean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endParaRPr lang="en-US" altLang="zh-TW" sz="2400" dirty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r>
              <a:rPr lang="en-US" altLang="zh-TW" sz="2400" dirty="0">
                <a:solidFill>
                  <a:schemeClr val="bg2"/>
                </a:solidFill>
                <a:latin typeface="Tahoma" charset="0"/>
                <a:ea typeface="新細明體" charset="0"/>
                <a:cs typeface="Arial" charset="0"/>
              </a:rPr>
              <a:t>Repeat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bg2"/>
                </a:solidFill>
                <a:latin typeface="Tahoma" charset="0"/>
                <a:ea typeface="新細明體" charset="0"/>
                <a:cs typeface="Arial" charset="0"/>
              </a:rPr>
              <a:t/>
            </a:r>
            <a:br>
              <a:rPr lang="en-US" altLang="zh-TW" sz="2400" dirty="0">
                <a:solidFill>
                  <a:schemeClr val="bg2"/>
                </a:solidFill>
                <a:latin typeface="Tahoma" charset="0"/>
                <a:ea typeface="新細明體" charset="0"/>
                <a:cs typeface="Arial" charset="0"/>
              </a:rPr>
            </a:br>
            <a:endParaRPr lang="en-US" altLang="zh-TW" sz="2400" dirty="0">
              <a:solidFill>
                <a:schemeClr val="bg2"/>
              </a:solidFill>
              <a:latin typeface="Tahoma" charset="0"/>
              <a:ea typeface="新細明體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7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Model Evaluation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Metrics </a:t>
            </a:r>
            <a:r>
              <a:rPr lang="en-GB" dirty="0">
                <a:latin typeface="Arial" charset="0"/>
              </a:rPr>
              <a:t>for Performance Evaluation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evaluate the performance of a model?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Methods for Performance Evaluation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obtain reliable estimates?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Methods for Model Comparison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compare the relative performance among competing models?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95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Stratified Ten-fold Cross-validation</a:t>
            </a:r>
            <a:endParaRPr lang="en-US" dirty="0"/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method for evaluation: stratified ten-fold cross-validation</a:t>
            </a:r>
          </a:p>
          <a:p>
            <a:endParaRPr lang="en-US" dirty="0" smtClean="0"/>
          </a:p>
          <a:p>
            <a:r>
              <a:rPr lang="en-US" dirty="0" smtClean="0"/>
              <a:t>Why ten? Works fine in practice and not too computationally intensive</a:t>
            </a:r>
          </a:p>
          <a:p>
            <a:endParaRPr lang="en-US" dirty="0" smtClean="0"/>
          </a:p>
          <a:p>
            <a:r>
              <a:rPr lang="en-US" dirty="0" smtClean="0"/>
              <a:t>Stratification, i.e., keeping the same class distribution across folds, reduces the estimate’s variance</a:t>
            </a:r>
          </a:p>
          <a:p>
            <a:endParaRPr lang="en-US" dirty="0" smtClean="0"/>
          </a:p>
          <a:p>
            <a:r>
              <a:rPr lang="en-US" dirty="0" smtClean="0"/>
              <a:t>Even better: repeated stratified cross-validation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E.g. ten-fold cross-validation is repeated ten times and results are averaged (reduces the variance)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83652" name="Text Box 4"/>
          <p:cNvSpPr txBox="1">
            <a:spLocks noChangeArrowheads="1"/>
          </p:cNvSpPr>
          <p:nvPr/>
        </p:nvSpPr>
        <p:spPr bwMode="auto">
          <a:xfrm>
            <a:off x="1061156" y="9155290"/>
            <a:ext cx="1641524" cy="392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r>
              <a:rPr lang="en-US" sz="1700"/>
              <a:t>witten &amp; eibe</a:t>
            </a:r>
          </a:p>
        </p:txBody>
      </p:sp>
    </p:spTree>
    <p:extLst>
      <p:ext uri="{BB962C8B-B14F-4D97-AF65-F5344CB8AC3E}">
        <p14:creationId xmlns:p14="http://schemas.microsoft.com/office/powerpoint/2010/main" val="968243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</a:t>
            </a:r>
            <a:endParaRPr lang="en-US" dirty="0"/>
          </a:p>
        </p:txBody>
      </p:sp>
      <p:sp>
        <p:nvSpPr>
          <p:cNvPr id="316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 uses sampling without replacement</a:t>
            </a:r>
          </a:p>
          <a:p>
            <a:pPr lvl="1"/>
            <a:r>
              <a:rPr lang="en-US" dirty="0" smtClean="0"/>
              <a:t>The same instance, once selected, cannot be selected again for a particular training/test set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bootstrap uses sampling with replacement to form the training set</a:t>
            </a:r>
          </a:p>
          <a:p>
            <a:pPr lvl="1"/>
            <a:r>
              <a:rPr lang="en-US" dirty="0" smtClean="0"/>
              <a:t>Sample a dataset of </a:t>
            </a:r>
            <a:r>
              <a:rPr lang="en-US" i="1" dirty="0" smtClean="0"/>
              <a:t>n</a:t>
            </a:r>
            <a:r>
              <a:rPr lang="en-US" dirty="0" smtClean="0"/>
              <a:t> instances </a:t>
            </a:r>
            <a:r>
              <a:rPr lang="en-US" i="1" dirty="0" smtClean="0"/>
              <a:t>n</a:t>
            </a:r>
            <a:r>
              <a:rPr lang="en-US" dirty="0" smtClean="0"/>
              <a:t> times with replacement to form a new dataset of </a:t>
            </a:r>
            <a:r>
              <a:rPr lang="en-US" i="1" dirty="0" smtClean="0"/>
              <a:t>n</a:t>
            </a:r>
            <a:r>
              <a:rPr lang="en-US" dirty="0" smtClean="0"/>
              <a:t> instances</a:t>
            </a:r>
          </a:p>
          <a:p>
            <a:pPr lvl="1"/>
            <a:r>
              <a:rPr lang="en-US" dirty="0" smtClean="0"/>
              <a:t>Use this data as the training set</a:t>
            </a:r>
          </a:p>
          <a:p>
            <a:pPr lvl="1"/>
            <a:r>
              <a:rPr lang="en-US" dirty="0" smtClean="0"/>
              <a:t>Use the instances from the original dataset that don</a:t>
            </a:r>
            <a:r>
              <a:rPr lang="ja-JP" altLang="en-US" dirty="0" smtClean="0"/>
              <a:t>’</a:t>
            </a:r>
            <a:r>
              <a:rPr lang="en-US" dirty="0" smtClean="0"/>
              <a:t>t occur in the new training set for testing</a:t>
            </a:r>
          </a:p>
          <a:p>
            <a:pPr lvl="1"/>
            <a:endParaRPr lang="en-US" dirty="0"/>
          </a:p>
          <a:p>
            <a:r>
              <a:rPr lang="en-US" dirty="0"/>
              <a:t>A particular instance has a probability of 1–1/</a:t>
            </a:r>
            <a:r>
              <a:rPr lang="en-US" i="1" dirty="0"/>
              <a:t>n</a:t>
            </a:r>
            <a:r>
              <a:rPr lang="en-US" dirty="0"/>
              <a:t> of not being picked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Thus its probability of ending up in the test data is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means the training data will contain approximately 63.2% of the instances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787257"/>
              </p:ext>
            </p:extLst>
          </p:nvPr>
        </p:nvGraphicFramePr>
        <p:xfrm>
          <a:off x="8086576" y="6244952"/>
          <a:ext cx="308615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0" name="Equation" r:id="rId3" imgW="2404440" imgH="776880" progId="Equation.3">
                  <p:embed/>
                </p:oleObj>
              </mc:Choice>
              <mc:Fallback>
                <p:oleObj name="Equation" r:id="rId3" imgW="2404440" imgH="776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6576" y="6244952"/>
                        <a:ext cx="3086154" cy="10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77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Error with the Bootstrap</a:t>
            </a:r>
            <a:endParaRPr lang="en-US" dirty="0"/>
          </a:p>
        </p:txBody>
      </p:sp>
      <p:sp>
        <p:nvSpPr>
          <p:cNvPr id="318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error estimate on the test data will be very pessimistic </a:t>
            </a:r>
          </a:p>
          <a:p>
            <a:pPr lvl="1"/>
            <a:r>
              <a:rPr lang="en-US" dirty="0" smtClean="0"/>
              <a:t>Trained on just ~63% of the instances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Therefore, combine it with the training error: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training error gets less weight than the error on the test data</a:t>
            </a:r>
          </a:p>
          <a:p>
            <a:endParaRPr lang="en-US" dirty="0" smtClean="0"/>
          </a:p>
          <a:p>
            <a:r>
              <a:rPr lang="en-US" dirty="0" smtClean="0"/>
              <a:t>Repeat process several times with different replacement samples; average the results</a:t>
            </a:r>
          </a:p>
          <a:p>
            <a:endParaRPr lang="en-US" dirty="0"/>
          </a:p>
          <a:p>
            <a:r>
              <a:rPr lang="en-US" dirty="0" smtClean="0"/>
              <a:t>Referred to as the 0.632 bootstrap estimator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3184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910741"/>
              </p:ext>
            </p:extLst>
          </p:nvPr>
        </p:nvGraphicFramePr>
        <p:xfrm>
          <a:off x="4778375" y="3700463"/>
          <a:ext cx="4964385" cy="62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4" name="Equation" r:id="rId3" imgW="1917360" imgH="241200" progId="Equation.3">
                  <p:embed/>
                </p:oleObj>
              </mc:Choice>
              <mc:Fallback>
                <p:oleObj name="Equation" r:id="rId3" imgW="1917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3700463"/>
                        <a:ext cx="4964385" cy="622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12244423" y="7823261"/>
            <a:ext cx="374873" cy="5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 rtlCol="0">
            <a:spAutoFit/>
          </a:bodyPr>
          <a:lstStyle/>
          <a:p>
            <a:pPr marL="365760" indent="-365760" eaLnBrk="1" hangingPunct="1">
              <a:buClr>
                <a:srgbClr val="C00000"/>
              </a:buClr>
              <a:buFontTx/>
              <a:buChar char="•"/>
            </a:pPr>
            <a:endParaRPr 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60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Unbalanced data</a:t>
            </a:r>
          </a:p>
          <a:p>
            <a:endParaRPr lang="en-US" dirty="0"/>
          </a:p>
          <a:p>
            <a:r>
              <a:rPr lang="en-US" dirty="0" smtClean="0"/>
              <a:t>Tuning “</a:t>
            </a:r>
            <a:r>
              <a:rPr lang="en-US" dirty="0" err="1" smtClean="0"/>
              <a:t>hyperparameters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Learning curves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Nice overview with recommendations: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Raschka</a:t>
            </a:r>
            <a:r>
              <a:rPr lang="en-US" dirty="0"/>
              <a:t>, S. (2018). Model Evaluation, Model Selection, and Algorithm Selection in Machine Learning. </a:t>
            </a:r>
            <a:r>
              <a:rPr lang="en-US" i="1" dirty="0"/>
              <a:t>arXiv:1811.12808v2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8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Unbalanced Data</a:t>
            </a:r>
            <a:endParaRPr lang="en-US" dirty="0"/>
          </a:p>
        </p:txBody>
      </p:sp>
      <p:sp>
        <p:nvSpPr>
          <p:cNvPr id="27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Sometimes, classes have very unequal frequency</a:t>
            </a:r>
          </a:p>
          <a:p>
            <a:pPr lvl="1"/>
            <a:r>
              <a:rPr lang="en-US" dirty="0" smtClean="0"/>
              <a:t>medical diagnosis: 90% healthy, 10% disease</a:t>
            </a:r>
          </a:p>
          <a:p>
            <a:pPr lvl="1"/>
            <a:r>
              <a:rPr lang="en-US" dirty="0" err="1" smtClean="0"/>
              <a:t>eCommerce</a:t>
            </a:r>
            <a:r>
              <a:rPr lang="en-US" dirty="0" smtClean="0"/>
              <a:t>: 99% don</a:t>
            </a:r>
            <a:r>
              <a:rPr lang="ja-JP" altLang="en-US" dirty="0" smtClean="0"/>
              <a:t>’</a:t>
            </a:r>
            <a:r>
              <a:rPr lang="en-US" dirty="0" smtClean="0"/>
              <a:t>t buy, 1% buy</a:t>
            </a:r>
          </a:p>
          <a:p>
            <a:pPr lvl="1"/>
            <a:r>
              <a:rPr lang="en-US" dirty="0" smtClean="0"/>
              <a:t>Security: &gt;99.99% of Americans are not terrorists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Majority class classifier can be very close to 100% correct, but is still completely useless…</a:t>
            </a:r>
          </a:p>
          <a:p>
            <a:endParaRPr lang="en-US" dirty="0"/>
          </a:p>
          <a:p>
            <a:r>
              <a:rPr lang="en-US" dirty="0" smtClean="0"/>
              <a:t>Measuring performance by ROC at least helps a bit</a:t>
            </a:r>
          </a:p>
          <a:p>
            <a:endParaRPr lang="en-US" dirty="0"/>
          </a:p>
          <a:p>
            <a:r>
              <a:rPr lang="en-US" dirty="0" smtClean="0"/>
              <a:t>Alternative is </a:t>
            </a:r>
            <a:r>
              <a:rPr lang="en-US" dirty="0"/>
              <a:t>to construct </a:t>
            </a:r>
            <a:r>
              <a:rPr lang="en-US" dirty="0">
                <a:solidFill>
                  <a:srgbClr val="002060"/>
                </a:solidFill>
              </a:rPr>
              <a:t>balanced</a:t>
            </a:r>
            <a:r>
              <a:rPr lang="en-US" dirty="0"/>
              <a:t> train and test sets, and train model on a balanced set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onsider all minority </a:t>
            </a:r>
            <a:r>
              <a:rPr lang="en-US" dirty="0"/>
              <a:t>class instances</a:t>
            </a:r>
          </a:p>
          <a:p>
            <a:pPr lvl="1"/>
            <a:r>
              <a:rPr lang="en-US" dirty="0"/>
              <a:t>add equal number of randomly selected </a:t>
            </a:r>
            <a:r>
              <a:rPr lang="en-US" dirty="0" smtClean="0"/>
              <a:t>samples from the majority </a:t>
            </a:r>
            <a:r>
              <a:rPr lang="en-US" dirty="0"/>
              <a:t>class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840BF-E709-FC4E-A798-6313AFDB53C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5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Tuning Hyperparameters</a:t>
            </a:r>
            <a:endParaRPr lang="en-US" dirty="0"/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classification methods contain “</a:t>
            </a:r>
            <a:r>
              <a:rPr lang="en-US" dirty="0" err="1" smtClean="0">
                <a:solidFill>
                  <a:srgbClr val="002060"/>
                </a:solidFill>
              </a:rPr>
              <a:t>hyperparameters</a:t>
            </a:r>
            <a:r>
              <a:rPr lang="en-US" dirty="0" smtClean="0"/>
              <a:t>”, e.g., the maximum depth of the tree, the number of hidden units in a neural network, the regularization parameter in support vector machines, the number of nearest neighbors in </a:t>
            </a:r>
            <a:r>
              <a:rPr lang="en-US" i="1" dirty="0" smtClean="0"/>
              <a:t>k</a:t>
            </a:r>
            <a:r>
              <a:rPr lang="en-US" dirty="0" smtClean="0"/>
              <a:t> nearest neighbors</a:t>
            </a:r>
          </a:p>
          <a:p>
            <a:endParaRPr lang="en-US" dirty="0"/>
          </a:p>
          <a:p>
            <a:r>
              <a:rPr lang="en-US" dirty="0" smtClean="0"/>
              <a:t>Test data should not be used in any way to tune the </a:t>
            </a:r>
            <a:r>
              <a:rPr lang="en-US" dirty="0" err="1" smtClean="0"/>
              <a:t>hyperparameters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Proper procedure uses </a:t>
            </a:r>
            <a:r>
              <a:rPr lang="en-US" dirty="0" smtClean="0">
                <a:solidFill>
                  <a:schemeClr val="accent1"/>
                </a:solidFill>
              </a:rPr>
              <a:t>nested cross-validation </a:t>
            </a:r>
            <a:r>
              <a:rPr lang="en-US" dirty="0" smtClean="0"/>
              <a:t>with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2060"/>
                </a:solidFill>
              </a:rPr>
              <a:t>“inner</a:t>
            </a:r>
            <a:r>
              <a:rPr lang="en-US" dirty="0">
                <a:solidFill>
                  <a:srgbClr val="002060"/>
                </a:solidFill>
              </a:rPr>
              <a:t>” cross-validation </a:t>
            </a:r>
            <a:r>
              <a:rPr lang="en-US" dirty="0"/>
              <a:t>to optimize the </a:t>
            </a:r>
            <a:r>
              <a:rPr lang="en-US" dirty="0" err="1" smtClean="0"/>
              <a:t>hyperparameters</a:t>
            </a:r>
            <a:r>
              <a:rPr lang="en-US" dirty="0" smtClean="0"/>
              <a:t> and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2060"/>
                </a:solidFill>
              </a:rPr>
              <a:t>“outer” cross-validation </a:t>
            </a:r>
            <a:r>
              <a:rPr lang="en-US" dirty="0" smtClean="0"/>
              <a:t>to estimate the generalization of the whole procedure (including the optimization of the </a:t>
            </a:r>
            <a:r>
              <a:rPr lang="en-US" dirty="0" err="1" smtClean="0"/>
              <a:t>hyperparameters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04B423-549E-0245-9A21-A181AD60E79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1061156" y="9155290"/>
            <a:ext cx="1641524" cy="392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r>
              <a:rPr lang="en-US" sz="1700"/>
              <a:t>witten &amp; eibe</a:t>
            </a:r>
          </a:p>
        </p:txBody>
      </p:sp>
    </p:spTree>
    <p:extLst>
      <p:ext uri="{BB962C8B-B14F-4D97-AF65-F5344CB8AC3E}">
        <p14:creationId xmlns:p14="http://schemas.microsoft.com/office/powerpoint/2010/main" val="3949649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Nested cross-validation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77154" name="Picture 2" descr="Afbeeldingsresultaat voor nested cross-va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2" y="2284512"/>
            <a:ext cx="10992347" cy="592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63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Learning </a:t>
            </a:r>
            <a:r>
              <a:rPr lang="en-GB" dirty="0" smtClean="0">
                <a:latin typeface="+mj-lt"/>
              </a:rPr>
              <a:t>Curves</a:t>
            </a:r>
            <a:endParaRPr lang="en-GB" dirty="0"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Learning curve </a:t>
            </a:r>
            <a:r>
              <a:rPr lang="en-US" dirty="0"/>
              <a:t>shows how accuracy changes with varying sample </a:t>
            </a:r>
            <a:r>
              <a:rPr lang="en-US" dirty="0" smtClean="0"/>
              <a:t>size</a:t>
            </a:r>
          </a:p>
          <a:p>
            <a:r>
              <a:rPr lang="en-US" dirty="0" smtClean="0"/>
              <a:t>Can be constructed by </a:t>
            </a:r>
            <a:r>
              <a:rPr lang="en-US" dirty="0" smtClean="0">
                <a:solidFill>
                  <a:srgbClr val="002060"/>
                </a:solidFill>
              </a:rPr>
              <a:t>subsampling</a:t>
            </a:r>
            <a:r>
              <a:rPr lang="en-US" dirty="0" smtClean="0"/>
              <a:t> smaller data sets from the full data set</a:t>
            </a:r>
          </a:p>
          <a:p>
            <a:r>
              <a:rPr lang="en-US" dirty="0" smtClean="0"/>
              <a:t>Useful to check whether collecting more data may still further improve performance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52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5884"/>
          <a:stretch>
            <a:fillRect/>
          </a:stretch>
        </p:blipFill>
        <p:spPr bwMode="auto">
          <a:xfrm>
            <a:off x="5710312" y="3446112"/>
            <a:ext cx="5404572" cy="459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7911253" y="3793067"/>
            <a:ext cx="4768427" cy="111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8510" tIns="62975" rIns="128510" bIns="62975">
            <a:spAutoFit/>
          </a:bodyPr>
          <a:lstStyle/>
          <a:p>
            <a:pPr marL="413168" indent="-413168">
              <a:spcBef>
                <a:spcPts val="356"/>
              </a:spcBef>
              <a:spcAft>
                <a:spcPts val="569"/>
              </a:spcAft>
              <a:buClr>
                <a:srgbClr val="0C7B9C"/>
              </a:buClr>
              <a:buSzPct val="75000"/>
              <a:tabLst>
                <a:tab pos="413168" algn="l"/>
                <a:tab pos="1713627" algn="l"/>
                <a:tab pos="3014087" algn="l"/>
                <a:tab pos="4314547" algn="l"/>
                <a:tab pos="5615006" algn="l"/>
                <a:tab pos="6915466" algn="l"/>
                <a:tab pos="8215926" algn="l"/>
                <a:tab pos="9516385" algn="l"/>
                <a:tab pos="10816845" algn="l"/>
                <a:tab pos="12117305" algn="l"/>
                <a:tab pos="13417764" algn="l"/>
                <a:tab pos="14718224" algn="l"/>
              </a:tabLst>
            </a:pPr>
            <a:endParaRPr lang="en-GB" sz="2800" dirty="0">
              <a:solidFill>
                <a:srgbClr val="000000"/>
              </a:solidFill>
              <a:latin typeface="Arial" charset="0"/>
            </a:endParaRPr>
          </a:p>
          <a:p>
            <a:pPr marL="413168" indent="-413168">
              <a:spcBef>
                <a:spcPts val="356"/>
              </a:spcBef>
              <a:spcAft>
                <a:spcPts val="569"/>
              </a:spcAft>
              <a:buClr>
                <a:srgbClr val="0C7B9C"/>
              </a:buClr>
              <a:buSzPct val="75000"/>
              <a:tabLst>
                <a:tab pos="413168" algn="l"/>
                <a:tab pos="1713627" algn="l"/>
                <a:tab pos="3014087" algn="l"/>
                <a:tab pos="4314547" algn="l"/>
                <a:tab pos="5615006" algn="l"/>
                <a:tab pos="6915466" algn="l"/>
                <a:tab pos="8215926" algn="l"/>
                <a:tab pos="9516385" algn="l"/>
                <a:tab pos="10816845" algn="l"/>
                <a:tab pos="12117305" algn="l"/>
                <a:tab pos="13417764" algn="l"/>
                <a:tab pos="14718224" algn="l"/>
              </a:tabLst>
            </a:pPr>
            <a:endParaRPr lang="en-GB" sz="2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61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Model Evaluation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Metrics </a:t>
            </a:r>
            <a:r>
              <a:rPr lang="en-GB" dirty="0">
                <a:latin typeface="Arial" charset="0"/>
              </a:rPr>
              <a:t>for Performance Evaluation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evaluate the performance of a model?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Methods for Performance Evaluation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obtain reliable estimates?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solidFill>
                  <a:schemeClr val="accent1"/>
                </a:solidFill>
                <a:latin typeface="Arial" charset="0"/>
              </a:rPr>
              <a:t>Methods for Model Comparison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compare the relative performance among competing models?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86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Classifiers, Single </a:t>
            </a: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S</a:t>
            </a:r>
            <a:r>
              <a:rPr lang="en-US" dirty="0" smtClean="0"/>
              <a:t>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2070100"/>
            <a:ext cx="4954215" cy="6007100"/>
          </a:xfrm>
        </p:spPr>
        <p:txBody>
          <a:bodyPr/>
          <a:lstStyle/>
          <a:p>
            <a:r>
              <a:rPr lang="en-US" dirty="0" smtClean="0"/>
              <a:t>Given a test set with the true class and the predictions of the two models: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467503"/>
              </p:ext>
            </p:extLst>
          </p:nvPr>
        </p:nvGraphicFramePr>
        <p:xfrm>
          <a:off x="1389832" y="3728720"/>
          <a:ext cx="4104455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6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79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Class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 smtClean="0"/>
                        <a:t>+</a:t>
                      </a:r>
                      <a:endParaRPr lang="en-US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....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7386887" y="3117793"/>
            <a:ext cx="4752726" cy="3228943"/>
            <a:chOff x="8230592" y="1420416"/>
            <a:chExt cx="4752726" cy="322894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0" name="Object 2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7549268"/>
                    </p:ext>
                  </p:extLst>
                </p:nvPr>
              </p:nvGraphicFramePr>
              <p:xfrm>
                <a:off x="9230468" y="2222071"/>
                <a:ext cx="3752850" cy="24272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0807" name="Document" r:id="rId3" imgW="2643166" imgH="1727834" progId="Word.Document.8">
                        <p:embed/>
                      </p:oleObj>
                    </mc:Choice>
                    <mc:Fallback>
                      <p:oleObj name="Document" r:id="rId3" imgW="2643166" imgH="1727834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0468" y="2222071"/>
                              <a:ext cx="3752850" cy="2427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0" name="Object 2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7549268"/>
                    </p:ext>
                  </p:extLst>
                </p:nvPr>
              </p:nvGraphicFramePr>
              <p:xfrm>
                <a:off x="9230468" y="2222071"/>
                <a:ext cx="3752850" cy="24272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0788" name="Document" r:id="rId6" imgW="2643166" imgH="1727834" progId="Word.Document.8">
                        <p:embed/>
                      </p:oleObj>
                    </mc:Choice>
                    <mc:Fallback>
                      <p:oleObj name="Document" r:id="rId6" imgW="2643166" imgH="1727834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0468" y="2222071"/>
                              <a:ext cx="3752850" cy="2427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246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12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6862440" y="2356520"/>
            <a:ext cx="5818311" cy="79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Char char="•"/>
              <a:defRPr sz="2500">
                <a:solidFill>
                  <a:srgbClr val="141313"/>
                </a:solidFill>
                <a:latin typeface="+mn-lt"/>
                <a:ea typeface="MS PGothic" pitchFamily="34" charset="-128"/>
                <a:cs typeface="Arial"/>
                <a:sym typeface="Kievit-Book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>
                <a:solidFill>
                  <a:srgbClr val="141313"/>
                </a:solidFill>
                <a:latin typeface="+mn-lt"/>
                <a:ea typeface="MS PGothic" pitchFamily="34" charset="-128"/>
                <a:cs typeface="+mn-cs"/>
                <a:sym typeface="Kievit-Book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>
                <a:solidFill>
                  <a:srgbClr val="141313"/>
                </a:solidFill>
                <a:latin typeface="+mn-lt"/>
                <a:ea typeface="MS PGothic" pitchFamily="34" charset="-128"/>
                <a:cs typeface="+mn-cs"/>
                <a:sym typeface="Kievit-Book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>
                <a:solidFill>
                  <a:srgbClr val="141313"/>
                </a:solidFill>
                <a:latin typeface="+mn-lt"/>
                <a:ea typeface="MS PGothic" pitchFamily="34" charset="-128"/>
                <a:cs typeface="+mn-cs"/>
                <a:sym typeface="Kievit-Book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>
                <a:solidFill>
                  <a:srgbClr val="141313"/>
                </a:solidFill>
                <a:latin typeface="+mn-lt"/>
                <a:ea typeface="MS PGothic" pitchFamily="34" charset="-128"/>
                <a:cs typeface="+mn-cs"/>
                <a:sym typeface="Kievit-Book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9pPr>
          </a:lstStyle>
          <a:p>
            <a:r>
              <a:rPr lang="en-US" kern="0" dirty="0" smtClean="0"/>
              <a:t>Translate to table with correct/wrong:</a:t>
            </a:r>
            <a:endParaRPr lang="en-US" kern="0"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6944743" y="7037040"/>
            <a:ext cx="5818311" cy="128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Char char="•"/>
              <a:defRPr sz="2500">
                <a:solidFill>
                  <a:srgbClr val="141313"/>
                </a:solidFill>
                <a:latin typeface="+mn-lt"/>
                <a:ea typeface="MS PGothic" pitchFamily="34" charset="-128"/>
                <a:cs typeface="Arial"/>
                <a:sym typeface="Kievit-Book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>
                <a:solidFill>
                  <a:srgbClr val="141313"/>
                </a:solidFill>
                <a:latin typeface="+mn-lt"/>
                <a:ea typeface="MS PGothic" pitchFamily="34" charset="-128"/>
                <a:cs typeface="+mn-cs"/>
                <a:sym typeface="Kievit-Book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>
                <a:solidFill>
                  <a:srgbClr val="141313"/>
                </a:solidFill>
                <a:latin typeface="+mn-lt"/>
                <a:ea typeface="MS PGothic" pitchFamily="34" charset="-128"/>
                <a:cs typeface="+mn-cs"/>
                <a:sym typeface="Kievit-Book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>
                <a:solidFill>
                  <a:srgbClr val="141313"/>
                </a:solidFill>
                <a:latin typeface="+mn-lt"/>
                <a:ea typeface="MS PGothic" pitchFamily="34" charset="-128"/>
                <a:cs typeface="+mn-cs"/>
                <a:sym typeface="Kievit-Book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>
                <a:solidFill>
                  <a:srgbClr val="141313"/>
                </a:solidFill>
                <a:latin typeface="+mn-lt"/>
                <a:ea typeface="MS PGothic" pitchFamily="34" charset="-128"/>
                <a:cs typeface="+mn-cs"/>
                <a:sym typeface="Kievit-Book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accent1"/>
                </a:solidFill>
              </a:rPr>
              <a:t>NB</a:t>
            </a:r>
            <a:r>
              <a:rPr lang="en-US" sz="2000" kern="0" dirty="0" smtClean="0"/>
              <a:t>: this part deviates from the book, which considers two classifiers on different test sets, which is silly and hardly ever occurs in practice</a:t>
            </a:r>
          </a:p>
        </p:txBody>
      </p:sp>
    </p:spTree>
    <p:extLst>
      <p:ext uri="{BB962C8B-B14F-4D97-AF65-F5344CB8AC3E}">
        <p14:creationId xmlns:p14="http://schemas.microsoft.com/office/powerpoint/2010/main" val="310693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Model Evaluation</a:t>
            </a:r>
          </a:p>
        </p:txBody>
      </p:sp>
      <p:sp>
        <p:nvSpPr>
          <p:cNvPr id="829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solidFill>
                <a:srgbClr val="C00000"/>
              </a:solidFill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solidFill>
                  <a:srgbClr val="C00000"/>
                </a:solidFill>
                <a:latin typeface="Arial" charset="0"/>
              </a:rPr>
              <a:t>Metrics </a:t>
            </a:r>
            <a:r>
              <a:rPr lang="en-GB" dirty="0">
                <a:solidFill>
                  <a:srgbClr val="C00000"/>
                </a:solidFill>
                <a:latin typeface="Arial" charset="0"/>
              </a:rPr>
              <a:t>for Performance Evaluation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evaluate the performance of a model?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Methods for Performance Evaluation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obtain reliable estimates?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Methods for Model Comparison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How to compare the relative performance among competing models?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03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Is M</a:t>
            </a:r>
            <a:r>
              <a:rPr lang="en-US" baseline="-25000" dirty="0" smtClean="0"/>
              <a:t>2</a:t>
            </a:r>
            <a:r>
              <a:rPr lang="en-US" dirty="0" smtClean="0"/>
              <a:t> significantly better than M</a:t>
            </a:r>
            <a:r>
              <a:rPr lang="en-US" baseline="-25000" dirty="0" smtClean="0"/>
              <a:t>1</a:t>
            </a:r>
            <a:r>
              <a:rPr lang="en-US" dirty="0" smtClean="0"/>
              <a:t> at significance level 0.05?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33887" y="2140496"/>
            <a:ext cx="4760962" cy="3234793"/>
            <a:chOff x="8230592" y="1420416"/>
            <a:chExt cx="4760962" cy="323479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69084877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1827" name="Document" r:id="rId3" imgW="2643166" imgH="1727834" progId="Word.Document.8">
                        <p:embed/>
                      </p:oleObj>
                    </mc:Choice>
                    <mc:Fallback>
                      <p:oleObj name="Document" r:id="rId3" imgW="2643166" imgH="1727834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69084877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1808" name="Document" r:id="rId6" imgW="2643166" imgH="1727834" progId="Word.Document.8">
                        <p:embed/>
                      </p:oleObj>
                    </mc:Choice>
                    <mc:Fallback>
                      <p:oleObj name="Document" r:id="rId6" imgW="2643166" imgH="1727834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12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64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Is M</a:t>
            </a:r>
            <a:r>
              <a:rPr lang="en-US" baseline="-25000" dirty="0" smtClean="0"/>
              <a:t>2</a:t>
            </a:r>
            <a:r>
              <a:rPr lang="en-US" dirty="0" smtClean="0"/>
              <a:t> significantly better than M</a:t>
            </a:r>
            <a:r>
              <a:rPr lang="en-US" baseline="-25000" dirty="0" smtClean="0"/>
              <a:t>1</a:t>
            </a:r>
            <a:r>
              <a:rPr lang="en-US" dirty="0"/>
              <a:t> at significance level 0.05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33887" y="2140496"/>
            <a:ext cx="4760962" cy="3234793"/>
            <a:chOff x="8230592" y="1420416"/>
            <a:chExt cx="4760962" cy="323479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09675500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2851" name="Document" r:id="rId3" imgW="2643166" imgH="1729637" progId="Word.Document.8">
                        <p:embed/>
                      </p:oleObj>
                    </mc:Choice>
                    <mc:Fallback>
                      <p:oleObj name="Document" r:id="rId3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09675500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2832" name="Document" r:id="rId6" imgW="2643166" imgH="1729637" progId="Word.Document.8">
                        <p:embed/>
                      </p:oleObj>
                    </mc:Choice>
                    <mc:Fallback>
                      <p:oleObj name="Document" r:id="rId6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12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76677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Is M</a:t>
            </a:r>
            <a:r>
              <a:rPr lang="en-US" baseline="-25000" dirty="0" smtClean="0"/>
              <a:t>2</a:t>
            </a:r>
            <a:r>
              <a:rPr lang="en-US" dirty="0" smtClean="0"/>
              <a:t> significantly better than M</a:t>
            </a:r>
            <a:r>
              <a:rPr lang="en-US" baseline="-25000" dirty="0" smtClean="0"/>
              <a:t>1</a:t>
            </a:r>
            <a:r>
              <a:rPr lang="en-US" dirty="0"/>
              <a:t> at significance level 0.05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33887" y="2140496"/>
            <a:ext cx="4760962" cy="3234793"/>
            <a:chOff x="8230592" y="1420416"/>
            <a:chExt cx="4760962" cy="323479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32365987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3876" name="Document" r:id="rId3" imgW="2643166" imgH="1729637" progId="Word.Document.8">
                        <p:embed/>
                      </p:oleObj>
                    </mc:Choice>
                    <mc:Fallback>
                      <p:oleObj name="Document" r:id="rId3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32365987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3857" name="Document" r:id="rId6" imgW="2643166" imgH="1729637" progId="Word.Document.8">
                        <p:embed/>
                      </p:oleObj>
                    </mc:Choice>
                    <mc:Fallback>
                      <p:oleObj name="Document" r:id="rId6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12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308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Is M</a:t>
            </a:r>
            <a:r>
              <a:rPr lang="en-US" baseline="-25000" dirty="0" smtClean="0"/>
              <a:t>2</a:t>
            </a:r>
            <a:r>
              <a:rPr lang="en-US" dirty="0" smtClean="0"/>
              <a:t> significantly better than M</a:t>
            </a:r>
            <a:r>
              <a:rPr lang="en-US" baseline="-25000" dirty="0" smtClean="0"/>
              <a:t>1</a:t>
            </a:r>
            <a:r>
              <a:rPr lang="en-US" dirty="0"/>
              <a:t> at significance level 0.05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33887" y="2140496"/>
            <a:ext cx="4760962" cy="3234793"/>
            <a:chOff x="8230592" y="1420416"/>
            <a:chExt cx="4760962" cy="323479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99612613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4900" name="Document" r:id="rId3" imgW="2643166" imgH="1729637" progId="Word.Document.8">
                        <p:embed/>
                      </p:oleObj>
                    </mc:Choice>
                    <mc:Fallback>
                      <p:oleObj name="Document" r:id="rId3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99612613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4881" name="Document" r:id="rId6" imgW="2643166" imgH="1729637" progId="Word.Document.8">
                        <p:embed/>
                      </p:oleObj>
                    </mc:Choice>
                    <mc:Fallback>
                      <p:oleObj name="Document" r:id="rId6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12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7696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Is M</a:t>
            </a:r>
            <a:r>
              <a:rPr lang="en-US" baseline="-25000" dirty="0" smtClean="0"/>
              <a:t>2</a:t>
            </a:r>
            <a:r>
              <a:rPr lang="en-US" dirty="0" smtClean="0"/>
              <a:t> significantly better than M</a:t>
            </a:r>
            <a:r>
              <a:rPr lang="en-US" baseline="-25000" dirty="0" smtClean="0"/>
              <a:t>1</a:t>
            </a:r>
            <a:r>
              <a:rPr lang="en-US" dirty="0"/>
              <a:t> at significance level 0.05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33887" y="2140496"/>
            <a:ext cx="4757663" cy="3250654"/>
            <a:chOff x="8230592" y="1420416"/>
            <a:chExt cx="4757663" cy="325065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93120006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5924" name="Document" r:id="rId3" imgW="2643166" imgH="1732881" progId="Word.Document.8">
                        <p:embed/>
                      </p:oleObj>
                    </mc:Choice>
                    <mc:Fallback>
                      <p:oleObj name="Document" r:id="rId3" imgW="2643166" imgH="1732881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93120006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5905" name="Document" r:id="rId6" imgW="2643166" imgH="1732881" progId="Word.Document.8">
                        <p:embed/>
                      </p:oleObj>
                    </mc:Choice>
                    <mc:Fallback>
                      <p:oleObj name="Document" r:id="rId6" imgW="2643166" imgH="1732881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12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6266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/>
              <a:t>Is M</a:t>
            </a:r>
            <a:r>
              <a:rPr lang="en-US" baseline="-25000" dirty="0"/>
              <a:t>2</a:t>
            </a:r>
            <a:r>
              <a:rPr lang="en-US" dirty="0"/>
              <a:t> significantly better than </a:t>
            </a:r>
            <a:r>
              <a:rPr lang="en-US" dirty="0" smtClean="0"/>
              <a:t>M</a:t>
            </a:r>
            <a:r>
              <a:rPr lang="en-US" baseline="-25000" dirty="0" smtClean="0"/>
              <a:t>1</a:t>
            </a:r>
            <a:r>
              <a:rPr lang="en-US" dirty="0"/>
              <a:t> at significance level 0.05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33887" y="2140496"/>
            <a:ext cx="4757663" cy="3250654"/>
            <a:chOff x="8230592" y="1420416"/>
            <a:chExt cx="4757663" cy="325065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0713432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3088" name="Document" r:id="rId3" imgW="2643166" imgH="1735765" progId="Word.Document.8">
                        <p:embed/>
                      </p:oleObj>
                    </mc:Choice>
                    <mc:Fallback>
                      <p:oleObj name="Document" r:id="rId3" imgW="2643166" imgH="1735765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0713432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3069" name="Document" r:id="rId6" imgW="2643166" imgH="1735765" progId="Word.Document.8">
                        <p:embed/>
                      </p:oleObj>
                    </mc:Choice>
                    <mc:Fallback>
                      <p:oleObj name="Document" r:id="rId6" imgW="2643166" imgH="1735765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12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212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Test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test for </a:t>
            </a:r>
            <a:r>
              <a:rPr lang="en-US" dirty="0" smtClean="0">
                <a:solidFill>
                  <a:schemeClr val="accent1"/>
                </a:solidFill>
              </a:rPr>
              <a:t>difference in the median </a:t>
            </a:r>
            <a:r>
              <a:rPr lang="en-US" dirty="0" smtClean="0">
                <a:solidFill>
                  <a:schemeClr val="bg1"/>
                </a:solidFill>
              </a:rPr>
              <a:t>between</a:t>
            </a:r>
            <a:r>
              <a:rPr lang="en-US" dirty="0" smtClean="0">
                <a:solidFill>
                  <a:schemeClr val="accent1"/>
                </a:solidFill>
              </a:rPr>
              <a:t> paired </a:t>
            </a:r>
            <a:r>
              <a:rPr lang="en-US" dirty="0" smtClean="0">
                <a:solidFill>
                  <a:schemeClr val="bg1"/>
                </a:solidFill>
              </a:rPr>
              <a:t>samples</a:t>
            </a:r>
          </a:p>
          <a:p>
            <a:endParaRPr lang="en-US" dirty="0"/>
          </a:p>
          <a:p>
            <a:r>
              <a:rPr lang="en-US" dirty="0" smtClean="0"/>
              <a:t>Non-parametric: makes no assumptions about distribution</a:t>
            </a:r>
          </a:p>
          <a:p>
            <a:endParaRPr lang="en-US" dirty="0"/>
          </a:p>
          <a:p>
            <a:r>
              <a:rPr lang="en-US" i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= 1 if M</a:t>
            </a:r>
            <a:r>
              <a:rPr lang="en-US" baseline="-25000" dirty="0" smtClean="0"/>
              <a:t>1</a:t>
            </a:r>
            <a:r>
              <a:rPr lang="en-US" dirty="0" smtClean="0"/>
              <a:t> is correct, </a:t>
            </a:r>
            <a:r>
              <a:rPr lang="en-US" i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= 0 if M</a:t>
            </a:r>
            <a:r>
              <a:rPr lang="en-US" baseline="-25000" dirty="0" smtClean="0"/>
              <a:t>1</a:t>
            </a:r>
            <a:r>
              <a:rPr lang="en-US" dirty="0" smtClean="0"/>
              <a:t> is wrong; similar for </a:t>
            </a:r>
            <a:r>
              <a:rPr lang="en-US" i="1" dirty="0" smtClean="0"/>
              <a:t>x</a:t>
            </a:r>
            <a:r>
              <a:rPr lang="en-US" baseline="-25000" dirty="0" smtClean="0"/>
              <a:t>2</a:t>
            </a:r>
          </a:p>
          <a:p>
            <a:endParaRPr lang="en-US" dirty="0"/>
          </a:p>
          <a:p>
            <a:r>
              <a:rPr lang="en-US" dirty="0" smtClean="0"/>
              <a:t>Is the median of </a:t>
            </a:r>
            <a:r>
              <a:rPr lang="en-US" i="1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larger than the median of </a:t>
            </a:r>
            <a:r>
              <a:rPr lang="en-US" i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1"/>
                </a:solidFill>
              </a:rPr>
              <a:t>Null hypothesis</a:t>
            </a:r>
            <a:r>
              <a:rPr lang="en-US" dirty="0" smtClean="0"/>
              <a:t>: for a random pair of samples,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 smtClean="0"/>
              <a:t> and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 smtClean="0"/>
              <a:t> are equally likely to be larger than the other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66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Test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</a:t>
            </a:r>
            <a:r>
              <a:rPr lang="en-US" i="1" dirty="0" smtClean="0"/>
              <a:t>N</a:t>
            </a:r>
            <a:r>
              <a:rPr lang="en-US" baseline="-25000" dirty="0" smtClean="0"/>
              <a:t>1&lt;2</a:t>
            </a:r>
            <a:r>
              <a:rPr lang="en-US" dirty="0" smtClean="0"/>
              <a:t> the </a:t>
            </a:r>
            <a:r>
              <a:rPr lang="en-US" dirty="0"/>
              <a:t>number of samples for which M</a:t>
            </a:r>
            <a:r>
              <a:rPr lang="en-US" baseline="-25000" dirty="0"/>
              <a:t>2</a:t>
            </a:r>
            <a:r>
              <a:rPr lang="en-US" dirty="0"/>
              <a:t> is correct and M</a:t>
            </a:r>
            <a:r>
              <a:rPr lang="en-US" baseline="-25000" dirty="0"/>
              <a:t>1</a:t>
            </a:r>
            <a:r>
              <a:rPr lang="en-US" dirty="0"/>
              <a:t> is incorrect</a:t>
            </a:r>
            <a:endParaRPr lang="en-US" baseline="-25000" dirty="0"/>
          </a:p>
          <a:p>
            <a:endParaRPr lang="en-US" dirty="0" smtClean="0"/>
          </a:p>
          <a:p>
            <a:r>
              <a:rPr lang="en-US" dirty="0" smtClean="0"/>
              <a:t>Samples for which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 smtClean="0"/>
              <a:t> =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 smtClean="0"/>
              <a:t> can be omitted: only </a:t>
            </a:r>
            <a:r>
              <a:rPr lang="en-US" i="1" dirty="0" smtClean="0"/>
              <a:t>N</a:t>
            </a:r>
            <a:r>
              <a:rPr lang="en-US" baseline="-25000" dirty="0" smtClean="0"/>
              <a:t>1&lt;2</a:t>
            </a:r>
            <a:r>
              <a:rPr lang="en-US" dirty="0" smtClean="0"/>
              <a:t> and </a:t>
            </a:r>
            <a:r>
              <a:rPr lang="en-US" i="1" dirty="0" smtClean="0"/>
              <a:t>N</a:t>
            </a:r>
            <a:r>
              <a:rPr lang="en-US" baseline="-25000" dirty="0" smtClean="0"/>
              <a:t>1&gt;2</a:t>
            </a:r>
            <a:r>
              <a:rPr lang="en-US" dirty="0" smtClean="0"/>
              <a:t> matter!</a:t>
            </a:r>
          </a:p>
          <a:p>
            <a:endParaRPr lang="en-US" dirty="0"/>
          </a:p>
          <a:p>
            <a:r>
              <a:rPr lang="en-US" dirty="0" smtClean="0"/>
              <a:t>Boils down to a </a:t>
            </a:r>
            <a:r>
              <a:rPr lang="en-US" dirty="0" smtClean="0">
                <a:solidFill>
                  <a:schemeClr val="accent1"/>
                </a:solidFill>
              </a:rPr>
              <a:t>binomial</a:t>
            </a:r>
            <a:r>
              <a:rPr lang="en-US" dirty="0" smtClean="0"/>
              <a:t> test:</a:t>
            </a:r>
          </a:p>
          <a:p>
            <a:pPr lvl="1"/>
            <a:r>
              <a:rPr lang="en-US" dirty="0" smtClean="0"/>
              <a:t>Null hypothesis: fair “coin”, </a:t>
            </a:r>
            <a:r>
              <a:rPr lang="en-US" i="1" dirty="0" smtClean="0"/>
              <a:t>p </a:t>
            </a:r>
            <a:r>
              <a:rPr lang="en-US" dirty="0" smtClean="0"/>
              <a:t>= 0.5</a:t>
            </a:r>
          </a:p>
          <a:p>
            <a:pPr lvl="1"/>
            <a:r>
              <a:rPr lang="en-US" dirty="0" smtClean="0"/>
              <a:t>Test statistic: </a:t>
            </a:r>
            <a:r>
              <a:rPr lang="en-US" i="1" dirty="0" smtClean="0"/>
              <a:t>W</a:t>
            </a:r>
            <a:r>
              <a:rPr lang="en-US" dirty="0" smtClean="0"/>
              <a:t> = </a:t>
            </a:r>
            <a:r>
              <a:rPr lang="en-US" i="1" dirty="0" smtClean="0"/>
              <a:t>N</a:t>
            </a:r>
            <a:r>
              <a:rPr lang="en-US" baseline="-25000" dirty="0" smtClean="0"/>
              <a:t>1&lt;2</a:t>
            </a:r>
            <a:endParaRPr lang="en-US" dirty="0"/>
          </a:p>
          <a:p>
            <a:pPr lvl="1"/>
            <a:r>
              <a:rPr lang="en-US" dirty="0" smtClean="0"/>
              <a:t>Under the null hypothesis, the test statistic</a:t>
            </a:r>
            <a:br>
              <a:rPr lang="en-US" dirty="0" smtClean="0"/>
            </a:br>
            <a:r>
              <a:rPr lang="en-US" dirty="0" smtClean="0"/>
              <a:t>follows a binomial distribution with number of</a:t>
            </a:r>
            <a:br>
              <a:rPr lang="en-US" dirty="0" smtClean="0"/>
            </a:br>
            <a:r>
              <a:rPr lang="en-US" dirty="0" smtClean="0"/>
              <a:t>draws</a:t>
            </a:r>
            <a:r>
              <a:rPr lang="en-US" dirty="0"/>
              <a:t> </a:t>
            </a:r>
            <a:r>
              <a:rPr lang="en-US" i="1" dirty="0" smtClean="0"/>
              <a:t>N</a:t>
            </a:r>
            <a:r>
              <a:rPr lang="en-US" dirty="0" smtClean="0"/>
              <a:t> = </a:t>
            </a:r>
            <a:r>
              <a:rPr lang="en-US" i="1" dirty="0" smtClean="0"/>
              <a:t>N</a:t>
            </a:r>
            <a:r>
              <a:rPr lang="en-US" baseline="-25000" dirty="0" smtClean="0"/>
              <a:t>1&lt;2</a:t>
            </a:r>
            <a:r>
              <a:rPr lang="en-US" i="1" dirty="0" smtClean="0"/>
              <a:t> </a:t>
            </a:r>
            <a:r>
              <a:rPr lang="en-US" i="1" dirty="0"/>
              <a:t>+ </a:t>
            </a:r>
            <a:r>
              <a:rPr lang="en-US" i="1" dirty="0" smtClean="0"/>
              <a:t>N</a:t>
            </a:r>
            <a:r>
              <a:rPr lang="en-US" baseline="-25000" dirty="0" smtClean="0"/>
              <a:t>1&gt;2</a:t>
            </a:r>
            <a:endParaRPr lang="en-US" dirty="0" smtClean="0"/>
          </a:p>
          <a:p>
            <a:pPr lvl="1"/>
            <a:endParaRPr lang="en-US" baseline="-25000" dirty="0"/>
          </a:p>
          <a:p>
            <a:r>
              <a:rPr lang="en-US" dirty="0" smtClean="0"/>
              <a:t>One-sided alternative: M</a:t>
            </a:r>
            <a:r>
              <a:rPr lang="en-US" baseline="-25000" dirty="0" smtClean="0"/>
              <a:t>2</a:t>
            </a:r>
            <a:r>
              <a:rPr lang="en-US" dirty="0" smtClean="0"/>
              <a:t> &gt; M</a:t>
            </a:r>
            <a:r>
              <a:rPr lang="en-US" baseline="-25000" dirty="0" smtClean="0"/>
              <a:t>1</a:t>
            </a:r>
            <a:r>
              <a:rPr lang="en-US" dirty="0" smtClean="0"/>
              <a:t>, i.e., </a:t>
            </a:r>
            <a:r>
              <a:rPr lang="en-US" i="1" dirty="0" smtClean="0"/>
              <a:t>p</a:t>
            </a:r>
            <a:r>
              <a:rPr lang="en-US" dirty="0" smtClean="0"/>
              <a:t> &gt; 0.5</a:t>
            </a:r>
          </a:p>
          <a:p>
            <a:endParaRPr lang="en-US" dirty="0"/>
          </a:p>
          <a:p>
            <a:r>
              <a:rPr lang="en-US" dirty="0" smtClean="0"/>
              <a:t>Two-sided alternative: </a:t>
            </a:r>
            <a:r>
              <a:rPr lang="en-US" dirty="0"/>
              <a:t>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≠ </a:t>
            </a:r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, i.e.,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 smtClean="0"/>
              <a:t>≠ 0.5</a:t>
            </a:r>
          </a:p>
          <a:p>
            <a:endParaRPr lang="en-US" dirty="0"/>
          </a:p>
          <a:p>
            <a:r>
              <a:rPr lang="en-US" dirty="0" smtClean="0"/>
              <a:t>A.k.a. an exact version of </a:t>
            </a:r>
            <a:r>
              <a:rPr lang="en-US" dirty="0" err="1" smtClean="0">
                <a:solidFill>
                  <a:srgbClr val="C00000"/>
                </a:solidFill>
              </a:rPr>
              <a:t>McNemar</a:t>
            </a:r>
            <a:r>
              <a:rPr lang="en-US" dirty="0" err="1" smtClean="0"/>
              <a:t>’s</a:t>
            </a:r>
            <a:r>
              <a:rPr lang="en-US" dirty="0" smtClean="0"/>
              <a:t> test (the original one uses a chi-squared test, which is a fine approximation for </a:t>
            </a:r>
            <a:r>
              <a:rPr lang="en-US" i="1" dirty="0" smtClean="0"/>
              <a:t>N</a:t>
            </a:r>
            <a:r>
              <a:rPr lang="en-US" dirty="0" smtClean="0"/>
              <a:t> large)</a:t>
            </a:r>
            <a:endParaRPr lang="en-US" dirty="0"/>
          </a:p>
          <a:p>
            <a:endParaRPr lang="en-US" dirty="0" smtClean="0"/>
          </a:p>
          <a:p>
            <a:pPr lvl="1"/>
            <a:endParaRPr lang="en-US" baseline="-25000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870552" y="3733299"/>
            <a:ext cx="4757663" cy="3250654"/>
            <a:chOff x="8230592" y="1420416"/>
            <a:chExt cx="4757663" cy="325065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44556992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6949" name="Document" r:id="rId3" imgW="2643166" imgH="1735765" progId="Word.Document.8">
                        <p:embed/>
                      </p:oleObj>
                    </mc:Choice>
                    <mc:Fallback>
                      <p:oleObj name="Document" r:id="rId3" imgW="2643166" imgH="1735765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44556992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6930" name="Document" r:id="rId6" imgW="2643166" imgH="1735765" progId="Word.Document.8">
                        <p:embed/>
                      </p:oleObj>
                    </mc:Choice>
                    <mc:Fallback>
                      <p:oleObj name="Document" r:id="rId6" imgW="2643166" imgH="1735765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246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105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4849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N</a:t>
            </a:r>
            <a:r>
              <a:rPr lang="en-US" dirty="0" smtClean="0"/>
              <a:t> = 20 draws</a:t>
            </a:r>
          </a:p>
          <a:p>
            <a:endParaRPr lang="en-US" dirty="0" smtClean="0"/>
          </a:p>
          <a:p>
            <a:r>
              <a:rPr lang="en-US" dirty="0" smtClean="0"/>
              <a:t>P-value =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W</a:t>
            </a:r>
            <a:r>
              <a:rPr lang="en-US" dirty="0" smtClean="0"/>
              <a:t>  ≥ 11) = </a:t>
            </a:r>
            <a:r>
              <a:rPr lang="en-US" sz="2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1-Binocdf(10,20,0.5)</a:t>
            </a:r>
            <a:r>
              <a:rPr lang="en-US" dirty="0" smtClean="0"/>
              <a:t>= 0.4199 &gt; 0.05</a:t>
            </a:r>
          </a:p>
          <a:p>
            <a:endParaRPr lang="en-US" dirty="0"/>
          </a:p>
          <a:p>
            <a:r>
              <a:rPr lang="en-US" dirty="0" smtClean="0"/>
              <a:t>Clearly </a:t>
            </a:r>
            <a:r>
              <a:rPr lang="en-US" dirty="0" smtClean="0">
                <a:solidFill>
                  <a:schemeClr val="accent1"/>
                </a:solidFill>
              </a:rPr>
              <a:t>not significant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62372" y="2103867"/>
            <a:ext cx="4760962" cy="3234793"/>
            <a:chOff x="8230592" y="1420416"/>
            <a:chExt cx="4760962" cy="323479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84873641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7974" name="Document" r:id="rId3" imgW="2643166" imgH="1727834" progId="Word.Document.8">
                        <p:embed/>
                      </p:oleObj>
                    </mc:Choice>
                    <mc:Fallback>
                      <p:oleObj name="Document" r:id="rId3" imgW="2643166" imgH="1727834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84873641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7955" name="Document" r:id="rId6" imgW="2643166" imgH="1727834" progId="Word.Document.8">
                        <p:embed/>
                      </p:oleObj>
                    </mc:Choice>
                    <mc:Fallback>
                      <p:oleObj name="Document" r:id="rId6" imgW="2643166" imgH="1727834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12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28" y="764807"/>
            <a:ext cx="3897324" cy="2922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7438504" y="7620149"/>
            <a:ext cx="3672408" cy="45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046" tIns="65023" rIns="130046" bIns="65023" rtlCol="0">
            <a:spAutoFit/>
          </a:bodyPr>
          <a:lstStyle/>
          <a:p>
            <a:pPr eaLnBrk="1" hangingPunct="1">
              <a:buClr>
                <a:srgbClr val="C00000"/>
              </a:buClr>
            </a:pPr>
            <a:r>
              <a:rPr lang="en-US" sz="2100" dirty="0" smtClean="0">
                <a:solidFill>
                  <a:schemeClr val="bg1"/>
                </a:solidFill>
                <a:latin typeface="+mj-lt"/>
              </a:rPr>
              <a:t>null hypothesis: </a:t>
            </a:r>
            <a:r>
              <a:rPr lang="en-US" sz="2100" i="1" dirty="0" smtClean="0">
                <a:solidFill>
                  <a:schemeClr val="bg1"/>
                </a:solidFill>
                <a:latin typeface="+mj-lt"/>
              </a:rPr>
              <a:t>p</a:t>
            </a:r>
            <a:r>
              <a:rPr lang="en-US" sz="2100" dirty="0" smtClean="0">
                <a:solidFill>
                  <a:schemeClr val="bg1"/>
                </a:solidFill>
                <a:latin typeface="+mj-lt"/>
              </a:rPr>
              <a:t> = 0.5</a:t>
            </a:r>
            <a:endParaRPr lang="en-US" sz="2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406056" y="5740896"/>
            <a:ext cx="3816424" cy="504056"/>
          </a:xfrm>
          <a:prstGeom prst="straightConnector1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374608" y="6893024"/>
            <a:ext cx="432048" cy="576065"/>
          </a:xfrm>
          <a:prstGeom prst="straightConnector1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10178921" y="3684635"/>
            <a:ext cx="648072" cy="576064"/>
          </a:xfrm>
          <a:prstGeom prst="straightConnector1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 bwMode="auto">
          <a:xfrm>
            <a:off x="10787734" y="4483447"/>
            <a:ext cx="1528235" cy="45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 rtlCol="0">
            <a:spAutoFit/>
          </a:bodyPr>
          <a:lstStyle/>
          <a:p>
            <a:pPr eaLnBrk="1" hangingPunct="1">
              <a:buClr>
                <a:srgbClr val="C00000"/>
              </a:buClr>
            </a:pPr>
            <a:r>
              <a:rPr lang="en-US" sz="2100" i="1" dirty="0">
                <a:solidFill>
                  <a:srgbClr val="FF0000"/>
                </a:solidFill>
                <a:latin typeface="+mn-lt"/>
              </a:rPr>
              <a:t>P</a:t>
            </a:r>
            <a:r>
              <a:rPr lang="en-US" sz="2100" dirty="0">
                <a:solidFill>
                  <a:srgbClr val="FF0000"/>
                </a:solidFill>
                <a:latin typeface="+mn-lt"/>
              </a:rPr>
              <a:t>(</a:t>
            </a:r>
            <a:r>
              <a:rPr lang="en-US" sz="2100" i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US" sz="2100" dirty="0">
                <a:solidFill>
                  <a:srgbClr val="FF0000"/>
                </a:solidFill>
                <a:latin typeface="+mn-lt"/>
              </a:rPr>
              <a:t>  ≥ 11)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6718424" y="4460363"/>
            <a:ext cx="3436578" cy="485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046" tIns="65023" rIns="130046" bIns="65023" rtlCol="0">
            <a:spAutoFit/>
          </a:bodyPr>
          <a:lstStyle/>
          <a:p>
            <a:pPr eaLnBrk="1" hangingPunct="1">
              <a:buClr>
                <a:srgbClr val="C00000"/>
              </a:buClr>
            </a:pPr>
            <a:r>
              <a:rPr lang="en-US" sz="230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Binocdf</a:t>
            </a:r>
            <a:r>
              <a:rPr lang="en-US" sz="23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(10,20,0.5)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8675319" y="3684635"/>
            <a:ext cx="504056" cy="576064"/>
          </a:xfrm>
          <a:prstGeom prst="straightConnector1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30145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070100"/>
            <a:ext cx="11938992" cy="60071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/>
              <a:t>N</a:t>
            </a:r>
            <a:r>
              <a:rPr lang="en-US" dirty="0"/>
              <a:t> = </a:t>
            </a:r>
            <a:r>
              <a:rPr lang="en-US" dirty="0" smtClean="0"/>
              <a:t>2000 </a:t>
            </a:r>
            <a:r>
              <a:rPr lang="en-US" dirty="0"/>
              <a:t>draws</a:t>
            </a:r>
          </a:p>
          <a:p>
            <a:endParaRPr lang="en-US" dirty="0"/>
          </a:p>
          <a:p>
            <a:r>
              <a:rPr lang="en-US" dirty="0"/>
              <a:t>P-value =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  ≥ </a:t>
            </a:r>
            <a:r>
              <a:rPr lang="en-US" dirty="0" smtClean="0"/>
              <a:t>1100) </a:t>
            </a:r>
            <a:r>
              <a:rPr lang="en-US" dirty="0"/>
              <a:t>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1-</a:t>
            </a:r>
            <a:r>
              <a:rPr lang="en-US" sz="2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Binocdf(1099,2000,0.5)</a:t>
            </a:r>
            <a:r>
              <a:rPr lang="en-US" dirty="0" smtClean="0"/>
              <a:t>= 4.23 ×10</a:t>
            </a:r>
            <a:r>
              <a:rPr lang="en-US" baseline="30000" dirty="0" smtClean="0"/>
              <a:t>-6 </a:t>
            </a:r>
            <a:r>
              <a:rPr lang="en-US" dirty="0" smtClean="0"/>
              <a:t>&lt; 0.05</a:t>
            </a:r>
          </a:p>
          <a:p>
            <a:endParaRPr lang="en-US" dirty="0"/>
          </a:p>
          <a:p>
            <a:r>
              <a:rPr lang="en-US" dirty="0" smtClean="0"/>
              <a:t>Clearly </a:t>
            </a:r>
            <a:r>
              <a:rPr lang="en-US" dirty="0" smtClean="0">
                <a:solidFill>
                  <a:schemeClr val="accent1"/>
                </a:solidFill>
              </a:rPr>
              <a:t>significant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69430" y="2099603"/>
            <a:ext cx="4760962" cy="3234793"/>
            <a:chOff x="8230592" y="1420416"/>
            <a:chExt cx="4760962" cy="323479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90190912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8997" name="Document" r:id="rId3" imgW="2643166" imgH="1729637" progId="Word.Document.8">
                        <p:embed/>
                      </p:oleObj>
                    </mc:Choice>
                    <mc:Fallback>
                      <p:oleObj name="Document" r:id="rId3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90190912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8978" name="Document" r:id="rId6" imgW="2643166" imgH="1729637" progId="Word.Document.8">
                        <p:embed/>
                      </p:oleObj>
                    </mc:Choice>
                    <mc:Fallback>
                      <p:oleObj name="Document" r:id="rId6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246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12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496" y="1818015"/>
            <a:ext cx="4366412" cy="327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1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Metrics for Performance </a:t>
            </a:r>
            <a:r>
              <a:rPr lang="en-GB" dirty="0" smtClean="0">
                <a:latin typeface="+mj-lt"/>
              </a:rPr>
              <a:t>Evaluation (1)</a:t>
            </a:r>
            <a:endParaRPr lang="en-GB" dirty="0">
              <a:latin typeface="+mj-lt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Focus on the predictive capability of a model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latin typeface="Arial" charset="0"/>
              </a:rPr>
              <a:t>Rather than how fast it takes to classify or build models, scalability, etc</a:t>
            </a:r>
            <a:r>
              <a:rPr lang="en-GB" dirty="0" smtClean="0">
                <a:latin typeface="Arial" charset="0"/>
              </a:rPr>
              <a:t>.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>
                <a:solidFill>
                  <a:schemeClr val="accent1"/>
                </a:solidFill>
                <a:latin typeface="Arial" charset="0"/>
              </a:rPr>
              <a:t>Confusion Matrix</a:t>
            </a:r>
            <a:r>
              <a:rPr lang="en-GB" dirty="0" smtClean="0">
                <a:latin typeface="Arial" charset="0"/>
              </a:rPr>
              <a:t>:</a:t>
            </a: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solidFill>
                  <a:srgbClr val="003399"/>
                </a:solidFill>
                <a:latin typeface="Arial" charset="0"/>
              </a:rPr>
              <a:t>FP</a:t>
            </a:r>
            <a:r>
              <a:rPr lang="en-GB" dirty="0" smtClean="0">
                <a:latin typeface="Arial" charset="0"/>
              </a:rPr>
              <a:t>: </a:t>
            </a:r>
            <a:r>
              <a:rPr lang="en-GB" dirty="0" smtClean="0">
                <a:solidFill>
                  <a:srgbClr val="003399"/>
                </a:solidFill>
                <a:latin typeface="Arial" charset="0"/>
              </a:rPr>
              <a:t>false</a:t>
            </a:r>
            <a:r>
              <a:rPr lang="en-GB" dirty="0" smtClean="0">
                <a:latin typeface="Arial" charset="0"/>
              </a:rPr>
              <a:t>ly predicted to be </a:t>
            </a:r>
            <a:r>
              <a:rPr lang="en-GB" dirty="0" smtClean="0">
                <a:solidFill>
                  <a:srgbClr val="003399"/>
                </a:solidFill>
                <a:latin typeface="Arial" charset="0"/>
              </a:rPr>
              <a:t>positive </a:t>
            </a:r>
            <a:r>
              <a:rPr lang="en-GB" dirty="0" smtClean="0">
                <a:solidFill>
                  <a:schemeClr val="bg1"/>
                </a:solidFill>
                <a:latin typeface="Arial" charset="0"/>
              </a:rPr>
              <a:t>(thus actual class is negative)</a:t>
            </a: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solidFill>
                  <a:srgbClr val="003399"/>
                </a:solidFill>
                <a:latin typeface="Arial" charset="0"/>
              </a:rPr>
              <a:t>FN</a:t>
            </a:r>
            <a:r>
              <a:rPr lang="en-GB" dirty="0" smtClean="0">
                <a:latin typeface="Arial" charset="0"/>
              </a:rPr>
              <a:t>: </a:t>
            </a:r>
            <a:r>
              <a:rPr lang="en-GB" dirty="0">
                <a:solidFill>
                  <a:srgbClr val="003399"/>
                </a:solidFill>
                <a:latin typeface="Arial" charset="0"/>
              </a:rPr>
              <a:t>false</a:t>
            </a:r>
            <a:r>
              <a:rPr lang="en-GB" dirty="0">
                <a:latin typeface="Arial" charset="0"/>
              </a:rPr>
              <a:t>ly predicted to be </a:t>
            </a:r>
            <a:r>
              <a:rPr lang="en-GB" dirty="0" smtClean="0">
                <a:solidFill>
                  <a:srgbClr val="003399"/>
                </a:solidFill>
                <a:latin typeface="Arial" charset="0"/>
              </a:rPr>
              <a:t>negative </a:t>
            </a:r>
            <a:r>
              <a:rPr lang="en-GB" dirty="0">
                <a:solidFill>
                  <a:schemeClr val="bg1"/>
                </a:solidFill>
                <a:latin typeface="Arial" charset="0"/>
              </a:rPr>
              <a:t>(thus actual class is </a:t>
            </a:r>
            <a:r>
              <a:rPr lang="en-GB" dirty="0" smtClean="0">
                <a:solidFill>
                  <a:schemeClr val="bg1"/>
                </a:solidFill>
                <a:latin typeface="Arial" charset="0"/>
              </a:rPr>
              <a:t>positive</a:t>
            </a:r>
            <a:r>
              <a:rPr lang="en-GB" dirty="0">
                <a:solidFill>
                  <a:schemeClr val="bg1"/>
                </a:solidFill>
                <a:latin typeface="Arial" charset="0"/>
              </a:rPr>
              <a:t>)</a:t>
            </a: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3972" name="Group 3"/>
          <p:cNvGrpSpPr>
            <a:grpSpLocks/>
          </p:cNvGrpSpPr>
          <p:nvPr/>
        </p:nvGrpSpPr>
        <p:grpSpPr bwMode="auto">
          <a:xfrm>
            <a:off x="1763727" y="3718351"/>
            <a:ext cx="6815082" cy="2894599"/>
            <a:chOff x="240" y="2128"/>
            <a:chExt cx="3841" cy="1761"/>
          </a:xfrm>
        </p:grpSpPr>
        <p:sp>
          <p:nvSpPr>
            <p:cNvPr id="83974" name="Rectangle 4"/>
            <p:cNvSpPr>
              <a:spLocks noChangeArrowheads="1"/>
            </p:cNvSpPr>
            <p:nvPr/>
          </p:nvSpPr>
          <p:spPr bwMode="auto">
            <a:xfrm>
              <a:off x="3120" y="3400"/>
              <a:ext cx="96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TN</a:t>
              </a:r>
              <a:endParaRPr lang="en-GB" sz="2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3975" name="Rectangle 5"/>
            <p:cNvSpPr>
              <a:spLocks noChangeArrowheads="1"/>
            </p:cNvSpPr>
            <p:nvPr/>
          </p:nvSpPr>
          <p:spPr bwMode="auto">
            <a:xfrm>
              <a:off x="2160" y="3400"/>
              <a:ext cx="96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FP</a:t>
              </a:r>
              <a:endParaRPr lang="en-GB" sz="2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3976" name="Rectangle 6"/>
            <p:cNvSpPr>
              <a:spLocks noChangeArrowheads="1"/>
            </p:cNvSpPr>
            <p:nvPr/>
          </p:nvSpPr>
          <p:spPr bwMode="auto">
            <a:xfrm>
              <a:off x="1200" y="3400"/>
              <a:ext cx="96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Class=No</a:t>
              </a:r>
            </a:p>
          </p:txBody>
        </p:sp>
        <p:sp>
          <p:nvSpPr>
            <p:cNvPr id="83977" name="Rectangle 7"/>
            <p:cNvSpPr>
              <a:spLocks noChangeArrowheads="1"/>
            </p:cNvSpPr>
            <p:nvPr/>
          </p:nvSpPr>
          <p:spPr bwMode="auto">
            <a:xfrm>
              <a:off x="3120" y="2976"/>
              <a:ext cx="96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FN</a:t>
              </a:r>
              <a:endParaRPr lang="en-GB" sz="2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3978" name="Rectangle 8"/>
            <p:cNvSpPr>
              <a:spLocks noChangeArrowheads="1"/>
            </p:cNvSpPr>
            <p:nvPr/>
          </p:nvSpPr>
          <p:spPr bwMode="auto">
            <a:xfrm>
              <a:off x="2160" y="2976"/>
              <a:ext cx="96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TP</a:t>
              </a:r>
              <a:endParaRPr lang="en-GB" sz="2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3979" name="Rectangle 9"/>
            <p:cNvSpPr>
              <a:spLocks noChangeArrowheads="1"/>
            </p:cNvSpPr>
            <p:nvPr/>
          </p:nvSpPr>
          <p:spPr bwMode="auto">
            <a:xfrm>
              <a:off x="1200" y="2976"/>
              <a:ext cx="96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Class=Yes</a:t>
              </a:r>
            </a:p>
          </p:txBody>
        </p:sp>
        <p:sp>
          <p:nvSpPr>
            <p:cNvPr id="83980" name="Rectangle 10"/>
            <p:cNvSpPr>
              <a:spLocks noChangeArrowheads="1"/>
            </p:cNvSpPr>
            <p:nvPr/>
          </p:nvSpPr>
          <p:spPr bwMode="auto">
            <a:xfrm>
              <a:off x="3120" y="2544"/>
              <a:ext cx="96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Class=No</a:t>
              </a:r>
            </a:p>
          </p:txBody>
        </p:sp>
        <p:sp>
          <p:nvSpPr>
            <p:cNvPr id="83981" name="Rectangle 11"/>
            <p:cNvSpPr>
              <a:spLocks noChangeArrowheads="1"/>
            </p:cNvSpPr>
            <p:nvPr/>
          </p:nvSpPr>
          <p:spPr bwMode="auto">
            <a:xfrm>
              <a:off x="2160" y="2544"/>
              <a:ext cx="96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Class=Yes</a:t>
              </a:r>
            </a:p>
          </p:txBody>
        </p:sp>
        <p:sp>
          <p:nvSpPr>
            <p:cNvPr id="83982" name="Rectangle 12"/>
            <p:cNvSpPr>
              <a:spLocks noChangeArrowheads="1"/>
            </p:cNvSpPr>
            <p:nvPr/>
          </p:nvSpPr>
          <p:spPr bwMode="auto">
            <a:xfrm>
              <a:off x="1200" y="2544"/>
              <a:ext cx="96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3983" name="Rectangle 13"/>
            <p:cNvSpPr>
              <a:spLocks noChangeArrowheads="1"/>
            </p:cNvSpPr>
            <p:nvPr/>
          </p:nvSpPr>
          <p:spPr bwMode="auto">
            <a:xfrm>
              <a:off x="240" y="2544"/>
              <a:ext cx="960" cy="1344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427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ACTUAL</a:t>
              </a:r>
              <a:r>
                <a:rPr lang="en-GB" sz="2800" dirty="0">
                  <a:solidFill>
                    <a:srgbClr val="000000"/>
                  </a:solidFill>
                  <a:latin typeface="Arial" charset="0"/>
                </a:rPr>
                <a:t/>
              </a:r>
              <a:br>
                <a:rPr lang="en-GB" sz="28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GB" sz="2800" dirty="0">
                  <a:solidFill>
                    <a:srgbClr val="000000"/>
                  </a:solidFill>
                  <a:latin typeface="Arial" charset="0"/>
                </a:rPr>
                <a:t>CLASS</a:t>
              </a:r>
            </a:p>
          </p:txBody>
        </p:sp>
        <p:sp>
          <p:nvSpPr>
            <p:cNvPr id="83984" name="Rectangle 14"/>
            <p:cNvSpPr>
              <a:spLocks noChangeArrowheads="1"/>
            </p:cNvSpPr>
            <p:nvPr/>
          </p:nvSpPr>
          <p:spPr bwMode="auto">
            <a:xfrm>
              <a:off x="1200" y="2128"/>
              <a:ext cx="2880" cy="416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427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>
                  <a:solidFill>
                    <a:srgbClr val="000000"/>
                  </a:solidFill>
                  <a:latin typeface="Arial" charset="0"/>
                </a:rPr>
                <a:t>PREDICTED CLASS</a:t>
              </a:r>
            </a:p>
          </p:txBody>
        </p:sp>
        <p:sp>
          <p:nvSpPr>
            <p:cNvPr id="83985" name="Rectangle 15"/>
            <p:cNvSpPr>
              <a:spLocks noChangeArrowheads="1"/>
            </p:cNvSpPr>
            <p:nvPr/>
          </p:nvSpPr>
          <p:spPr bwMode="auto">
            <a:xfrm>
              <a:off x="240" y="2128"/>
              <a:ext cx="960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3986" name="Line 16"/>
            <p:cNvSpPr>
              <a:spLocks noChangeShapeType="1"/>
            </p:cNvSpPr>
            <p:nvPr/>
          </p:nvSpPr>
          <p:spPr bwMode="auto">
            <a:xfrm>
              <a:off x="240" y="2128"/>
              <a:ext cx="38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7" name="Line 17"/>
            <p:cNvSpPr>
              <a:spLocks noChangeShapeType="1"/>
            </p:cNvSpPr>
            <p:nvPr/>
          </p:nvSpPr>
          <p:spPr bwMode="auto">
            <a:xfrm>
              <a:off x="240" y="2544"/>
              <a:ext cx="384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8" name="Line 18"/>
            <p:cNvSpPr>
              <a:spLocks noChangeShapeType="1"/>
            </p:cNvSpPr>
            <p:nvPr/>
          </p:nvSpPr>
          <p:spPr bwMode="auto">
            <a:xfrm>
              <a:off x="240" y="3888"/>
              <a:ext cx="38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9" name="Line 19"/>
            <p:cNvSpPr>
              <a:spLocks noChangeShapeType="1"/>
            </p:cNvSpPr>
            <p:nvPr/>
          </p:nvSpPr>
          <p:spPr bwMode="auto">
            <a:xfrm>
              <a:off x="240" y="2128"/>
              <a:ext cx="1" cy="1760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90" name="Line 20"/>
            <p:cNvSpPr>
              <a:spLocks noChangeShapeType="1"/>
            </p:cNvSpPr>
            <p:nvPr/>
          </p:nvSpPr>
          <p:spPr bwMode="auto">
            <a:xfrm>
              <a:off x="1200" y="2128"/>
              <a:ext cx="1" cy="176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91" name="Line 21"/>
            <p:cNvSpPr>
              <a:spLocks noChangeShapeType="1"/>
            </p:cNvSpPr>
            <p:nvPr/>
          </p:nvSpPr>
          <p:spPr bwMode="auto">
            <a:xfrm>
              <a:off x="4080" y="2128"/>
              <a:ext cx="1" cy="1760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92" name="Line 22"/>
            <p:cNvSpPr>
              <a:spLocks noChangeShapeType="1"/>
            </p:cNvSpPr>
            <p:nvPr/>
          </p:nvSpPr>
          <p:spPr bwMode="auto">
            <a:xfrm>
              <a:off x="1200" y="2976"/>
              <a:ext cx="288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93" name="Line 23"/>
            <p:cNvSpPr>
              <a:spLocks noChangeShapeType="1"/>
            </p:cNvSpPr>
            <p:nvPr/>
          </p:nvSpPr>
          <p:spPr bwMode="auto">
            <a:xfrm>
              <a:off x="1200" y="3400"/>
              <a:ext cx="288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94" name="Line 24"/>
            <p:cNvSpPr>
              <a:spLocks noChangeShapeType="1"/>
            </p:cNvSpPr>
            <p:nvPr/>
          </p:nvSpPr>
          <p:spPr bwMode="auto">
            <a:xfrm>
              <a:off x="2160" y="2544"/>
              <a:ext cx="1" cy="134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95" name="Line 25"/>
            <p:cNvSpPr>
              <a:spLocks noChangeShapeType="1"/>
            </p:cNvSpPr>
            <p:nvPr/>
          </p:nvSpPr>
          <p:spPr bwMode="auto">
            <a:xfrm>
              <a:off x="3120" y="2544"/>
              <a:ext cx="1" cy="134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973" name="Text Box 26"/>
          <p:cNvSpPr txBox="1">
            <a:spLocks noChangeArrowheads="1"/>
          </p:cNvSpPr>
          <p:nvPr/>
        </p:nvSpPr>
        <p:spPr bwMode="auto">
          <a:xfrm>
            <a:off x="9238704" y="4136828"/>
            <a:ext cx="3142827" cy="207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7998" tIns="66559" rIns="127998" bIns="66559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1244"/>
              </a:spcBef>
            </a:pPr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TP: true positive</a:t>
            </a:r>
            <a:endParaRPr lang="en-GB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1244"/>
              </a:spcBef>
            </a:pPr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FN: false negative</a:t>
            </a:r>
            <a:r>
              <a:rPr lang="ar-S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‏</a:t>
            </a:r>
            <a:endParaRPr lang="en-GB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1244"/>
              </a:spcBef>
            </a:pPr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FP: false positive</a:t>
            </a:r>
            <a:endParaRPr lang="en-GB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1244"/>
              </a:spcBef>
            </a:pPr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TN: true negative</a:t>
            </a:r>
            <a:r>
              <a:rPr lang="ar-S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‏</a:t>
            </a:r>
            <a:endParaRPr lang="en-GB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26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070100"/>
            <a:ext cx="11866984" cy="60071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/>
              <a:t>N</a:t>
            </a:r>
            <a:r>
              <a:rPr lang="en-US" dirty="0"/>
              <a:t> = </a:t>
            </a:r>
            <a:r>
              <a:rPr lang="en-US" dirty="0" smtClean="0"/>
              <a:t>10 </a:t>
            </a:r>
            <a:r>
              <a:rPr lang="en-US" dirty="0"/>
              <a:t>draws</a:t>
            </a:r>
          </a:p>
          <a:p>
            <a:endParaRPr lang="en-US" dirty="0"/>
          </a:p>
          <a:p>
            <a:r>
              <a:rPr lang="en-US" dirty="0"/>
              <a:t>P-value =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  ≥ </a:t>
            </a:r>
            <a:r>
              <a:rPr lang="en-US" dirty="0" smtClean="0"/>
              <a:t>10</a:t>
            </a:r>
            <a:r>
              <a:rPr lang="en-US" dirty="0"/>
              <a:t>) = </a:t>
            </a:r>
            <a:r>
              <a:rPr lang="en-US" sz="2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1-Binocdf(9,10,0.5)</a:t>
            </a:r>
            <a:r>
              <a:rPr lang="en-US" dirty="0" smtClean="0"/>
              <a:t>= 9.77 </a:t>
            </a:r>
            <a:r>
              <a:rPr lang="en-US" dirty="0"/>
              <a:t>×</a:t>
            </a:r>
            <a:r>
              <a:rPr lang="en-US" dirty="0" smtClean="0"/>
              <a:t>10</a:t>
            </a:r>
            <a:r>
              <a:rPr lang="en-US" baseline="30000" dirty="0" smtClean="0"/>
              <a:t>-4</a:t>
            </a:r>
            <a:r>
              <a:rPr lang="en-US" dirty="0" smtClean="0"/>
              <a:t> (= 2</a:t>
            </a:r>
            <a:r>
              <a:rPr lang="en-US" baseline="30000" dirty="0" smtClean="0"/>
              <a:t>-10</a:t>
            </a:r>
            <a:r>
              <a:rPr lang="en-US" dirty="0" smtClean="0"/>
              <a:t>) &lt; 0.05</a:t>
            </a:r>
          </a:p>
          <a:p>
            <a:endParaRPr lang="en-US" dirty="0"/>
          </a:p>
          <a:p>
            <a:r>
              <a:rPr lang="en-US" dirty="0" smtClean="0"/>
              <a:t>Clearly </a:t>
            </a:r>
            <a:r>
              <a:rPr lang="en-US" dirty="0" smtClean="0">
                <a:solidFill>
                  <a:schemeClr val="accent1"/>
                </a:solidFill>
              </a:rPr>
              <a:t>significant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73352" y="2103120"/>
            <a:ext cx="4760962" cy="3234793"/>
            <a:chOff x="8230592" y="1420416"/>
            <a:chExt cx="4760962" cy="323479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81207752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0021" name="Document" r:id="rId3" imgW="2643166" imgH="1729637" progId="Word.Document.8">
                        <p:embed/>
                      </p:oleObj>
                    </mc:Choice>
                    <mc:Fallback>
                      <p:oleObj name="Document" r:id="rId3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81207752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0002" name="Document" r:id="rId6" imgW="2643166" imgH="1729637" progId="Word.Document.8">
                        <p:embed/>
                      </p:oleObj>
                    </mc:Choice>
                    <mc:Fallback>
                      <p:oleObj name="Document" r:id="rId6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106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20" y="1774045"/>
            <a:ext cx="4425384" cy="33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99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070100"/>
            <a:ext cx="11866983" cy="60071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/>
              <a:t>N</a:t>
            </a:r>
            <a:r>
              <a:rPr lang="en-US" dirty="0"/>
              <a:t> = 10 </a:t>
            </a:r>
            <a:r>
              <a:rPr lang="en-US" dirty="0" smtClean="0"/>
              <a:t>draws: same as before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P-value </a:t>
            </a:r>
            <a:r>
              <a:rPr lang="en-US" dirty="0"/>
              <a:t>=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  ≥ 10) = </a:t>
            </a:r>
            <a:r>
              <a:rPr lang="en-US" sz="2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1-Binocdf(9,10,0.5)</a:t>
            </a:r>
            <a:r>
              <a:rPr lang="en-US" dirty="0" smtClean="0"/>
              <a:t>= </a:t>
            </a:r>
            <a:r>
              <a:rPr lang="en-US" dirty="0"/>
              <a:t>9.77 ×10</a:t>
            </a:r>
            <a:r>
              <a:rPr lang="en-US" baseline="30000" dirty="0"/>
              <a:t>-4</a:t>
            </a:r>
            <a:r>
              <a:rPr lang="en-US" dirty="0"/>
              <a:t> </a:t>
            </a:r>
            <a:r>
              <a:rPr lang="en-US" dirty="0" smtClean="0"/>
              <a:t>(= </a:t>
            </a:r>
            <a:r>
              <a:rPr lang="en-US" dirty="0"/>
              <a:t>2</a:t>
            </a:r>
            <a:r>
              <a:rPr lang="en-US" baseline="30000" dirty="0"/>
              <a:t>-10</a:t>
            </a:r>
            <a:r>
              <a:rPr lang="en-US" dirty="0" smtClean="0"/>
              <a:t>)</a:t>
            </a:r>
            <a:r>
              <a:rPr lang="en-US" dirty="0"/>
              <a:t> &lt; 0.05</a:t>
            </a:r>
          </a:p>
          <a:p>
            <a:endParaRPr lang="en-US" dirty="0"/>
          </a:p>
          <a:p>
            <a:r>
              <a:rPr lang="en-US" dirty="0"/>
              <a:t>Clearly </a:t>
            </a:r>
            <a:r>
              <a:rPr lang="en-US" dirty="0">
                <a:solidFill>
                  <a:schemeClr val="accent1"/>
                </a:solidFill>
              </a:rPr>
              <a:t>significant</a:t>
            </a:r>
          </a:p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73352" y="2103120"/>
            <a:ext cx="4760962" cy="3234793"/>
            <a:chOff x="8230592" y="1420416"/>
            <a:chExt cx="4760962" cy="323479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89216208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1045" name="Document" r:id="rId3" imgW="2643166" imgH="1729637" progId="Word.Document.8">
                        <p:embed/>
                      </p:oleObj>
                    </mc:Choice>
                    <mc:Fallback>
                      <p:oleObj name="Document" r:id="rId3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89216208"/>
                    </p:ext>
                  </p:extLst>
                </p:nvPr>
              </p:nvGraphicFramePr>
              <p:xfrm>
                <a:off x="9238704" y="2227922"/>
                <a:ext cx="3752850" cy="2427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1026" name="Document" r:id="rId6" imgW="2643166" imgH="1729637" progId="Word.Document.8">
                        <p:embed/>
                      </p:oleObj>
                    </mc:Choice>
                    <mc:Fallback>
                      <p:oleObj name="Document" r:id="rId6" imgW="2643166" imgH="1729637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8704" y="2227922"/>
                              <a:ext cx="3752850" cy="24272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106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20" y="1774045"/>
            <a:ext cx="4425384" cy="33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80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/>
              <a:t>N</a:t>
            </a:r>
            <a:r>
              <a:rPr lang="en-US" dirty="0"/>
              <a:t> = 2</a:t>
            </a:r>
            <a:r>
              <a:rPr lang="en-US" dirty="0" smtClean="0"/>
              <a:t> draws</a:t>
            </a:r>
          </a:p>
          <a:p>
            <a:endParaRPr lang="en-US" dirty="0"/>
          </a:p>
          <a:p>
            <a:r>
              <a:rPr lang="en-US" dirty="0"/>
              <a:t>P-value =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  ≥ </a:t>
            </a:r>
            <a:r>
              <a:rPr lang="en-US" dirty="0" smtClean="0"/>
              <a:t>2) </a:t>
            </a:r>
            <a:r>
              <a:rPr lang="en-US" dirty="0"/>
              <a:t>= </a:t>
            </a:r>
            <a:r>
              <a:rPr lang="en-US" sz="2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1-Binocdf(1,2,0.5)</a:t>
            </a:r>
            <a:r>
              <a:rPr lang="en-US" dirty="0" smtClean="0"/>
              <a:t>= 0.25 (= 2</a:t>
            </a:r>
            <a:r>
              <a:rPr lang="en-US" baseline="30000" dirty="0" smtClean="0"/>
              <a:t>-2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&gt; </a:t>
            </a:r>
            <a:r>
              <a:rPr lang="en-US" dirty="0"/>
              <a:t>0.05</a:t>
            </a:r>
          </a:p>
          <a:p>
            <a:endParaRPr lang="en-US" dirty="0"/>
          </a:p>
          <a:p>
            <a:r>
              <a:rPr lang="en-US" dirty="0"/>
              <a:t>Clearly </a:t>
            </a:r>
            <a:r>
              <a:rPr lang="en-US" dirty="0" smtClean="0">
                <a:solidFill>
                  <a:schemeClr val="accent1"/>
                </a:solidFill>
              </a:rPr>
              <a:t>not significant</a:t>
            </a:r>
            <a:endParaRPr lang="en-US" dirty="0">
              <a:solidFill>
                <a:schemeClr val="accent1"/>
              </a:solidFill>
            </a:endParaRPr>
          </a:p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73352" y="2103120"/>
            <a:ext cx="4757663" cy="3250654"/>
            <a:chOff x="8230592" y="1420416"/>
            <a:chExt cx="4757663" cy="325065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03291287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2069" name="Document" r:id="rId3" imgW="2643166" imgH="1732881" progId="Word.Document.8">
                        <p:embed/>
                      </p:oleObj>
                    </mc:Choice>
                    <mc:Fallback>
                      <p:oleObj name="Document" r:id="rId3" imgW="2643166" imgH="1732881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03291287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2050" name="Document" r:id="rId6" imgW="2643166" imgH="1732881" progId="Word.Document.8">
                        <p:embed/>
                      </p:oleObj>
                    </mc:Choice>
                    <mc:Fallback>
                      <p:oleObj name="Document" r:id="rId6" imgW="2643166" imgH="1732881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106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12" y="1559725"/>
            <a:ext cx="4329373" cy="324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/>
              <a:t>N</a:t>
            </a:r>
            <a:r>
              <a:rPr lang="en-US" dirty="0"/>
              <a:t> = </a:t>
            </a:r>
            <a:r>
              <a:rPr lang="en-US" dirty="0" smtClean="0"/>
              <a:t>20 draws</a:t>
            </a:r>
          </a:p>
          <a:p>
            <a:endParaRPr lang="en-US" dirty="0"/>
          </a:p>
          <a:p>
            <a:r>
              <a:rPr lang="en-US" dirty="0"/>
              <a:t>P-value =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  ≥ </a:t>
            </a:r>
            <a:r>
              <a:rPr lang="en-US" dirty="0" smtClean="0"/>
              <a:t>14) </a:t>
            </a:r>
            <a:r>
              <a:rPr lang="en-US" dirty="0"/>
              <a:t>= </a:t>
            </a:r>
            <a:r>
              <a:rPr lang="en-US" sz="2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1-Binocdf(13,20,0.5)</a:t>
            </a:r>
            <a:r>
              <a:rPr lang="en-US" dirty="0" smtClean="0"/>
              <a:t>= 0.0577 &gt; </a:t>
            </a:r>
            <a:r>
              <a:rPr lang="en-US" dirty="0"/>
              <a:t>0.05</a:t>
            </a:r>
          </a:p>
          <a:p>
            <a:endParaRPr lang="en-US" dirty="0"/>
          </a:p>
          <a:p>
            <a:r>
              <a:rPr lang="en-US" dirty="0" smtClean="0"/>
              <a:t>Just </a:t>
            </a:r>
            <a:r>
              <a:rPr lang="en-US" dirty="0" smtClean="0">
                <a:solidFill>
                  <a:schemeClr val="accent1"/>
                </a:solidFill>
              </a:rPr>
              <a:t>not significant</a:t>
            </a:r>
            <a:endParaRPr lang="en-US" dirty="0">
              <a:solidFill>
                <a:schemeClr val="accent1"/>
              </a:solidFill>
            </a:endParaRPr>
          </a:p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73352" y="2103120"/>
            <a:ext cx="4757663" cy="3250654"/>
            <a:chOff x="8230592" y="1420416"/>
            <a:chExt cx="4757663" cy="325065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55639626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115" name="Document" r:id="rId3" imgW="2643166" imgH="1735765" progId="Word.Document.8">
                        <p:embed/>
                      </p:oleObj>
                    </mc:Choice>
                    <mc:Fallback>
                      <p:oleObj name="Document" r:id="rId3" imgW="2643166" imgH="1735765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55639626"/>
                    </p:ext>
                  </p:extLst>
                </p:nvPr>
              </p:nvGraphicFramePr>
              <p:xfrm>
                <a:off x="9236993" y="2227908"/>
                <a:ext cx="3751262" cy="2443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096" name="Document" r:id="rId6" imgW="2643166" imgH="1735765" progId="Word.Document.8">
                        <p:embed/>
                      </p:oleObj>
                    </mc:Choice>
                    <mc:Fallback>
                      <p:oleObj name="Document" r:id="rId6" imgW="2643166" imgH="1735765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36993" y="2227908"/>
                              <a:ext cx="3751262" cy="2443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46816" y="1420416"/>
                  <a:ext cx="1152128" cy="4921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3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30046" tIns="65023" rIns="130046" bIns="65023" rtlCol="0">
                  <a:spAutoFit/>
                </a:bodyPr>
                <a:lstStyle/>
                <a:p>
                  <a:pPr eaLnBrk="1" hangingPunct="1">
                    <a:buClr>
                      <a:srgbClr val="C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𝐌</m:t>
                        </m:r>
                        <m:r>
                          <a:rPr lang="en-US" sz="2400" b="1" i="0" baseline="-2500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592" y="2500536"/>
                  <a:ext cx="576064" cy="500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106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20" y="1924472"/>
            <a:ext cx="4379208" cy="328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40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Classifiers, Multiple Test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practice: compare different classifiers on a whole range of problems, e.g., from the UCI repository</a:t>
            </a:r>
          </a:p>
          <a:p>
            <a:endParaRPr lang="en-US" dirty="0"/>
          </a:p>
          <a:p>
            <a:r>
              <a:rPr lang="en-US" dirty="0" smtClean="0"/>
              <a:t>Simplest idea: use the sign/</a:t>
            </a:r>
            <a:r>
              <a:rPr lang="en-US" dirty="0" err="1" smtClean="0"/>
              <a:t>McNemar’s</a:t>
            </a:r>
            <a:r>
              <a:rPr lang="en-US" dirty="0" smtClean="0"/>
              <a:t> test, but now on </a:t>
            </a:r>
            <a:r>
              <a:rPr lang="en-US" dirty="0" smtClean="0">
                <a:solidFill>
                  <a:schemeClr val="accent1"/>
                </a:solidFill>
              </a:rPr>
              <a:t>complete test sets </a:t>
            </a:r>
            <a:r>
              <a:rPr lang="en-US" dirty="0" smtClean="0"/>
              <a:t>instead of test samples</a:t>
            </a:r>
          </a:p>
          <a:p>
            <a:endParaRPr lang="en-US" dirty="0"/>
          </a:p>
          <a:p>
            <a:r>
              <a:rPr lang="en-US" dirty="0" smtClean="0"/>
              <a:t>Now </a:t>
            </a:r>
            <a:r>
              <a:rPr lang="en-US" i="1" dirty="0"/>
              <a:t>N</a:t>
            </a:r>
            <a:r>
              <a:rPr lang="en-US" baseline="-25000" dirty="0"/>
              <a:t>1&lt;2</a:t>
            </a:r>
            <a:r>
              <a:rPr lang="en-US" dirty="0"/>
              <a:t> </a:t>
            </a:r>
            <a:r>
              <a:rPr lang="en-US" dirty="0" smtClean="0"/>
              <a:t>is the </a:t>
            </a:r>
            <a:r>
              <a:rPr lang="en-US" dirty="0"/>
              <a:t>number of </a:t>
            </a:r>
            <a:r>
              <a:rPr lang="en-US" dirty="0" smtClean="0"/>
              <a:t>test sets on </a:t>
            </a:r>
            <a:r>
              <a:rPr lang="en-US" dirty="0"/>
              <a:t>which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does better than M</a:t>
            </a:r>
            <a:r>
              <a:rPr lang="en-US" baseline="-25000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Wilcoxon signed-rank test </a:t>
            </a:r>
            <a:r>
              <a:rPr lang="en-US" dirty="0" smtClean="0"/>
              <a:t>also takes into account how much better a classifier does</a:t>
            </a:r>
          </a:p>
          <a:p>
            <a:endParaRPr lang="en-US" dirty="0"/>
          </a:p>
          <a:p>
            <a:r>
              <a:rPr lang="en-US" dirty="0" err="1" smtClean="0"/>
              <a:t>Demšar</a:t>
            </a:r>
            <a:r>
              <a:rPr lang="en-US" dirty="0" smtClean="0"/>
              <a:t>, JMLR 2006, is the key</a:t>
            </a:r>
            <a:br>
              <a:rPr lang="en-US" dirty="0" smtClean="0"/>
            </a:br>
            <a:r>
              <a:rPr lang="en-US" dirty="0" smtClean="0"/>
              <a:t>reference, also for comparing</a:t>
            </a:r>
            <a:br>
              <a:rPr lang="en-US" dirty="0" smtClean="0"/>
            </a:br>
            <a:r>
              <a:rPr lang="en-US" dirty="0" smtClean="0"/>
              <a:t>multiple classifiers on multiple</a:t>
            </a:r>
            <a:br>
              <a:rPr lang="en-US" dirty="0" smtClean="0"/>
            </a:br>
            <a:r>
              <a:rPr lang="en-US" dirty="0" smtClean="0"/>
              <a:t>test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416" y="5749208"/>
            <a:ext cx="6120680" cy="2655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326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2070100"/>
            <a:ext cx="10642847" cy="60071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Why do we have to go through the whole “mess” of cross-validation procedures (and alike) and do not simply use the performance on the training set to compare different classifiers?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34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Metrics for Performance </a:t>
            </a:r>
            <a:r>
              <a:rPr lang="en-GB" dirty="0" smtClean="0">
                <a:latin typeface="+mj-lt"/>
              </a:rPr>
              <a:t>Evaluation (2)</a:t>
            </a:r>
            <a:endParaRPr lang="en-GB" dirty="0">
              <a:latin typeface="+mj-lt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Most </a:t>
            </a:r>
            <a:r>
              <a:rPr lang="en-GB" dirty="0">
                <a:latin typeface="Arial" charset="0"/>
              </a:rPr>
              <a:t>widely-used metric:</a:t>
            </a: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3789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092678"/>
              </p:ext>
            </p:extLst>
          </p:nvPr>
        </p:nvGraphicFramePr>
        <p:xfrm>
          <a:off x="4264025" y="6846888"/>
          <a:ext cx="39893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4" name="Equation" r:id="rId4" imgW="2095200" imgH="393480" progId="Equation.3">
                  <p:embed/>
                </p:oleObj>
              </mc:Choice>
              <mc:Fallback>
                <p:oleObj name="Equation" r:id="rId4" imgW="2095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5" y="6846888"/>
                        <a:ext cx="3989388" cy="7508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3"/>
          <p:cNvGrpSpPr>
            <a:grpSpLocks/>
          </p:cNvGrpSpPr>
          <p:nvPr/>
        </p:nvGrpSpPr>
        <p:grpSpPr bwMode="auto">
          <a:xfrm>
            <a:off x="2876248" y="2572544"/>
            <a:ext cx="6815082" cy="2894599"/>
            <a:chOff x="240" y="2128"/>
            <a:chExt cx="3841" cy="1761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3120" y="3400"/>
              <a:ext cx="96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TN</a:t>
              </a:r>
              <a:endParaRPr lang="en-GB" sz="2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2160" y="3400"/>
              <a:ext cx="96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FP</a:t>
              </a:r>
              <a:endParaRPr lang="en-GB" sz="2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1200" y="3400"/>
              <a:ext cx="96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Class=No</a:t>
              </a:r>
            </a:p>
          </p:txBody>
        </p: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3120" y="2976"/>
              <a:ext cx="96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FN</a:t>
              </a:r>
              <a:endParaRPr lang="en-GB" sz="2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2160" y="2976"/>
              <a:ext cx="96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TP</a:t>
              </a:r>
              <a:endParaRPr lang="en-GB" sz="2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1200" y="2976"/>
              <a:ext cx="96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Class=Yes</a:t>
              </a: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120" y="2544"/>
              <a:ext cx="96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Class=No</a:t>
              </a: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2160" y="2544"/>
              <a:ext cx="96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Class=Yes</a:t>
              </a: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1200" y="2544"/>
              <a:ext cx="96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240" y="2544"/>
              <a:ext cx="960" cy="1344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427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ACTUAL</a:t>
              </a:r>
              <a:r>
                <a:rPr lang="en-GB" sz="2800" dirty="0">
                  <a:solidFill>
                    <a:srgbClr val="000000"/>
                  </a:solidFill>
                  <a:latin typeface="Arial" charset="0"/>
                </a:rPr>
                <a:t/>
              </a:r>
              <a:br>
                <a:rPr lang="en-GB" sz="28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GB" sz="2800" dirty="0">
                  <a:solidFill>
                    <a:srgbClr val="000000"/>
                  </a:solidFill>
                  <a:latin typeface="Arial" charset="0"/>
                </a:rPr>
                <a:t>CLASS</a:t>
              </a:r>
            </a:p>
          </p:txBody>
        </p:sp>
        <p:sp>
          <p:nvSpPr>
            <p:cNvPr id="40" name="Rectangle 14"/>
            <p:cNvSpPr>
              <a:spLocks noChangeArrowheads="1"/>
            </p:cNvSpPr>
            <p:nvPr/>
          </p:nvSpPr>
          <p:spPr bwMode="auto">
            <a:xfrm>
              <a:off x="1200" y="2128"/>
              <a:ext cx="2880" cy="416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427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>
                  <a:solidFill>
                    <a:srgbClr val="000000"/>
                  </a:solidFill>
                  <a:latin typeface="Arial" charset="0"/>
                </a:rPr>
                <a:t>PREDICTED CLASS</a:t>
              </a: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240" y="2128"/>
              <a:ext cx="960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240" y="2128"/>
              <a:ext cx="38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>
              <a:off x="240" y="2544"/>
              <a:ext cx="384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>
              <a:off x="240" y="3888"/>
              <a:ext cx="38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>
              <a:off x="240" y="2128"/>
              <a:ext cx="1" cy="1760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20"/>
            <p:cNvSpPr>
              <a:spLocks noChangeShapeType="1"/>
            </p:cNvSpPr>
            <p:nvPr/>
          </p:nvSpPr>
          <p:spPr bwMode="auto">
            <a:xfrm>
              <a:off x="1200" y="2128"/>
              <a:ext cx="1" cy="176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1"/>
            <p:cNvSpPr>
              <a:spLocks noChangeShapeType="1"/>
            </p:cNvSpPr>
            <p:nvPr/>
          </p:nvSpPr>
          <p:spPr bwMode="auto">
            <a:xfrm>
              <a:off x="4080" y="2128"/>
              <a:ext cx="1" cy="1760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2"/>
            <p:cNvSpPr>
              <a:spLocks noChangeShapeType="1"/>
            </p:cNvSpPr>
            <p:nvPr/>
          </p:nvSpPr>
          <p:spPr bwMode="auto">
            <a:xfrm>
              <a:off x="1200" y="2976"/>
              <a:ext cx="288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>
              <a:off x="1200" y="3400"/>
              <a:ext cx="288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>
              <a:off x="2160" y="2544"/>
              <a:ext cx="1" cy="134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25"/>
            <p:cNvSpPr>
              <a:spLocks noChangeShapeType="1"/>
            </p:cNvSpPr>
            <p:nvPr/>
          </p:nvSpPr>
          <p:spPr bwMode="auto">
            <a:xfrm>
              <a:off x="3120" y="2544"/>
              <a:ext cx="1" cy="134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5202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Limitation of Accuracy</a:t>
            </a:r>
          </a:p>
        </p:txBody>
      </p:sp>
      <p:sp>
        <p:nvSpPr>
          <p:cNvPr id="849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Consider </a:t>
            </a:r>
            <a:r>
              <a:rPr lang="en-GB" dirty="0">
                <a:latin typeface="Arial" charset="0"/>
              </a:rPr>
              <a:t>a 2-class problem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Number </a:t>
            </a:r>
            <a:r>
              <a:rPr lang="en-GB" dirty="0">
                <a:latin typeface="Arial" charset="0"/>
              </a:rPr>
              <a:t>of Class 0 examples = 9990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Number </a:t>
            </a:r>
            <a:r>
              <a:rPr lang="en-GB" dirty="0">
                <a:latin typeface="Arial" charset="0"/>
              </a:rPr>
              <a:t>of Class 1 examples = 10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If </a:t>
            </a:r>
            <a:r>
              <a:rPr lang="en-GB" dirty="0">
                <a:latin typeface="Arial" charset="0"/>
              </a:rPr>
              <a:t>model predicts everything to be class 0, </a:t>
            </a:r>
            <a:r>
              <a:rPr lang="en-GB" dirty="0" smtClean="0">
                <a:latin typeface="Arial" charset="0"/>
              </a:rPr>
              <a:t>the accuracy </a:t>
            </a:r>
            <a:r>
              <a:rPr lang="en-GB" dirty="0">
                <a:latin typeface="Arial" charset="0"/>
              </a:rPr>
              <a:t>is 9990/10000 = 99.9 %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Accuracy </a:t>
            </a:r>
            <a:r>
              <a:rPr lang="en-GB" dirty="0">
                <a:latin typeface="Arial" charset="0"/>
              </a:rPr>
              <a:t>is misleading because model does not detect any class 1 </a:t>
            </a:r>
            <a:r>
              <a:rPr lang="en-GB" dirty="0" smtClean="0">
                <a:latin typeface="Arial" charset="0"/>
              </a:rPr>
              <a:t>example</a:t>
            </a: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 smtClean="0">
              <a:latin typeface="Arial" charset="0"/>
            </a:endParaRPr>
          </a:p>
          <a:p>
            <a:pPr lvl="1"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r>
              <a:rPr lang="en-GB" dirty="0" smtClean="0">
                <a:latin typeface="Arial" charset="0"/>
              </a:rPr>
              <a:t>Should always at least compare with baseline accuracy!</a:t>
            </a: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  <a:p>
            <a:pPr>
              <a:tabLst>
                <a:tab pos="1295944" algn="l"/>
                <a:tab pos="2596404" algn="l"/>
                <a:tab pos="3896864" algn="l"/>
                <a:tab pos="5197323" algn="l"/>
                <a:tab pos="6497783" algn="l"/>
                <a:tab pos="7798243" algn="l"/>
                <a:tab pos="9098702" algn="l"/>
                <a:tab pos="10399162" algn="l"/>
                <a:tab pos="11699622" algn="l"/>
                <a:tab pos="13000081" algn="l"/>
                <a:tab pos="14300541" algn="l"/>
              </a:tabLst>
            </a:pPr>
            <a:endParaRPr lang="en-GB" dirty="0">
              <a:latin typeface="Arial" charset="0"/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72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Cost Matrix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i="1" dirty="0" smtClean="0">
              <a:solidFill>
                <a:srgbClr val="000000"/>
              </a:solidFill>
              <a:latin typeface="Arial" charset="0"/>
            </a:endParaRPr>
          </a:p>
          <a:p>
            <a:endParaRPr lang="en-GB" i="1" dirty="0">
              <a:solidFill>
                <a:srgbClr val="000000"/>
              </a:solidFill>
              <a:latin typeface="Arial" charset="0"/>
            </a:endParaRPr>
          </a:p>
          <a:p>
            <a:endParaRPr lang="en-GB" i="1" dirty="0" smtClean="0">
              <a:solidFill>
                <a:srgbClr val="000000"/>
              </a:solidFill>
              <a:latin typeface="Arial" charset="0"/>
            </a:endParaRPr>
          </a:p>
          <a:p>
            <a:endParaRPr lang="en-GB" i="1" dirty="0">
              <a:solidFill>
                <a:srgbClr val="000000"/>
              </a:solidFill>
              <a:latin typeface="Arial" charset="0"/>
            </a:endParaRPr>
          </a:p>
          <a:p>
            <a:endParaRPr lang="en-GB" i="1" dirty="0" smtClean="0">
              <a:solidFill>
                <a:srgbClr val="000000"/>
              </a:solidFill>
              <a:latin typeface="Arial" charset="0"/>
            </a:endParaRPr>
          </a:p>
          <a:p>
            <a:endParaRPr lang="en-GB" i="1" dirty="0">
              <a:solidFill>
                <a:srgbClr val="000000"/>
              </a:solidFill>
              <a:latin typeface="Arial" charset="0"/>
            </a:endParaRPr>
          </a:p>
          <a:p>
            <a:endParaRPr lang="en-GB" i="1" dirty="0" smtClean="0">
              <a:solidFill>
                <a:srgbClr val="000000"/>
              </a:solidFill>
              <a:latin typeface="Arial" charset="0"/>
            </a:endParaRPr>
          </a:p>
          <a:p>
            <a:endParaRPr lang="en-GB" i="1" dirty="0">
              <a:solidFill>
                <a:srgbClr val="000000"/>
              </a:solidFill>
              <a:latin typeface="Arial" charset="0"/>
            </a:endParaRPr>
          </a:p>
          <a:p>
            <a:endParaRPr lang="en-GB" i="1" dirty="0" smtClean="0">
              <a:solidFill>
                <a:srgbClr val="000000"/>
              </a:solidFill>
              <a:latin typeface="Arial" charset="0"/>
            </a:endParaRPr>
          </a:p>
          <a:p>
            <a:endParaRPr lang="en-GB" i="1" dirty="0">
              <a:solidFill>
                <a:srgbClr val="000000"/>
              </a:solidFill>
              <a:latin typeface="Arial" charset="0"/>
            </a:endParaRPr>
          </a:p>
          <a:p>
            <a:r>
              <a:rPr lang="en-GB" i="1" dirty="0" smtClean="0">
                <a:solidFill>
                  <a:srgbClr val="000000"/>
                </a:solidFill>
                <a:latin typeface="Arial" charset="0"/>
              </a:rPr>
              <a:t>C(</a:t>
            </a:r>
            <a:r>
              <a:rPr lang="en-GB" i="1" dirty="0" err="1" smtClean="0">
                <a:solidFill>
                  <a:srgbClr val="000000"/>
                </a:solidFill>
                <a:latin typeface="Arial" charset="0"/>
              </a:rPr>
              <a:t>i|j</a:t>
            </a:r>
            <a:r>
              <a:rPr lang="en-GB" i="1" dirty="0">
                <a:solidFill>
                  <a:srgbClr val="000000"/>
                </a:solidFill>
                <a:latin typeface="Arial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: Cost of misclassifying class </a:t>
            </a:r>
            <a:r>
              <a:rPr lang="en-GB" i="1" dirty="0">
                <a:solidFill>
                  <a:srgbClr val="000000"/>
                </a:solidFill>
                <a:latin typeface="Arial" charset="0"/>
              </a:rPr>
              <a:t>j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 example as class </a:t>
            </a:r>
            <a:r>
              <a:rPr lang="en-GB" i="1" dirty="0" err="1" smtClean="0">
                <a:solidFill>
                  <a:srgbClr val="000000"/>
                </a:solidFill>
                <a:latin typeface="Arial" charset="0"/>
              </a:rPr>
              <a:t>i</a:t>
            </a:r>
            <a:endParaRPr lang="en-GB" i="1" dirty="0" smtClean="0">
              <a:solidFill>
                <a:srgbClr val="000000"/>
              </a:solidFill>
              <a:latin typeface="Arial" charset="0"/>
            </a:endParaRPr>
          </a:p>
          <a:p>
            <a:endParaRPr lang="en-GB" i="1" dirty="0">
              <a:solidFill>
                <a:srgbClr val="000000"/>
              </a:solidFill>
              <a:latin typeface="Arial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Cost of misclassifying a healthy subject as a patient typically lower than vice versa</a:t>
            </a:r>
            <a:endParaRPr lang="en-GB" dirty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6020" name="Rectangle 25"/>
          <p:cNvSpPr>
            <a:spLocks noChangeArrowheads="1"/>
          </p:cNvSpPr>
          <p:nvPr/>
        </p:nvSpPr>
        <p:spPr bwMode="auto">
          <a:xfrm>
            <a:off x="975360" y="6965032"/>
            <a:ext cx="11162453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8510" tIns="62975" rIns="128510" bIns="62975"/>
          <a:lstStyle/>
          <a:p>
            <a:pPr marL="413168" indent="-413168">
              <a:spcBef>
                <a:spcPts val="2133"/>
              </a:spcBef>
              <a:tabLst>
                <a:tab pos="413168" algn="l"/>
                <a:tab pos="1713627" algn="l"/>
                <a:tab pos="3014087" algn="l"/>
                <a:tab pos="4314547" algn="l"/>
                <a:tab pos="5615006" algn="l"/>
                <a:tab pos="6915466" algn="l"/>
                <a:tab pos="8215926" algn="l"/>
                <a:tab pos="9516385" algn="l"/>
                <a:tab pos="10816845" algn="l"/>
                <a:tab pos="12117305" algn="l"/>
                <a:tab pos="13417764" algn="l"/>
                <a:tab pos="14718224" algn="l"/>
              </a:tabLst>
            </a:pPr>
            <a:endParaRPr lang="en-GB" i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8" name="Group 3"/>
          <p:cNvGrpSpPr>
            <a:grpSpLocks/>
          </p:cNvGrpSpPr>
          <p:nvPr/>
        </p:nvGrpSpPr>
        <p:grpSpPr bwMode="auto">
          <a:xfrm>
            <a:off x="3147271" y="2428528"/>
            <a:ext cx="6815082" cy="2894599"/>
            <a:chOff x="240" y="2128"/>
            <a:chExt cx="3841" cy="1761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3120" y="3400"/>
              <a:ext cx="96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C(</a:t>
              </a:r>
              <a:r>
                <a:rPr lang="en-GB" sz="2400" dirty="0" err="1" smtClean="0">
                  <a:solidFill>
                    <a:srgbClr val="000000"/>
                  </a:solidFill>
                  <a:latin typeface="Arial" charset="0"/>
                </a:rPr>
                <a:t>No|No</a:t>
              </a: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)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2160" y="3400"/>
              <a:ext cx="96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C(</a:t>
              </a:r>
              <a:r>
                <a:rPr lang="en-GB" sz="2400" dirty="0" err="1" smtClean="0">
                  <a:solidFill>
                    <a:srgbClr val="000000"/>
                  </a:solidFill>
                  <a:latin typeface="Arial" charset="0"/>
                </a:rPr>
                <a:t>Yes|No</a:t>
              </a: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)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1" name="Rectangle 6"/>
            <p:cNvSpPr>
              <a:spLocks noChangeArrowheads="1"/>
            </p:cNvSpPr>
            <p:nvPr/>
          </p:nvSpPr>
          <p:spPr bwMode="auto">
            <a:xfrm>
              <a:off x="1200" y="3400"/>
              <a:ext cx="96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Class=No</a:t>
              </a:r>
            </a:p>
          </p:txBody>
        </p:sp>
        <p:sp>
          <p:nvSpPr>
            <p:cNvPr id="32" name="Rectangle 7"/>
            <p:cNvSpPr>
              <a:spLocks noChangeArrowheads="1"/>
            </p:cNvSpPr>
            <p:nvPr/>
          </p:nvSpPr>
          <p:spPr bwMode="auto">
            <a:xfrm>
              <a:off x="3120" y="2976"/>
              <a:ext cx="96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C(</a:t>
              </a:r>
              <a:r>
                <a:rPr lang="en-GB" sz="2400" dirty="0" err="1" smtClean="0">
                  <a:solidFill>
                    <a:srgbClr val="000000"/>
                  </a:solidFill>
                  <a:latin typeface="Arial" charset="0"/>
                </a:rPr>
                <a:t>No|Yes</a:t>
              </a: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)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" name="Rectangle 8"/>
            <p:cNvSpPr>
              <a:spLocks noChangeArrowheads="1"/>
            </p:cNvSpPr>
            <p:nvPr/>
          </p:nvSpPr>
          <p:spPr bwMode="auto">
            <a:xfrm>
              <a:off x="2160" y="2976"/>
              <a:ext cx="96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C(</a:t>
              </a:r>
              <a:r>
                <a:rPr lang="en-GB" sz="2400" dirty="0" err="1" smtClean="0">
                  <a:solidFill>
                    <a:srgbClr val="000000"/>
                  </a:solidFill>
                  <a:latin typeface="Arial" charset="0"/>
                </a:rPr>
                <a:t>Yes|Yes</a:t>
              </a: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)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" name="Rectangle 9"/>
            <p:cNvSpPr>
              <a:spLocks noChangeArrowheads="1"/>
            </p:cNvSpPr>
            <p:nvPr/>
          </p:nvSpPr>
          <p:spPr bwMode="auto">
            <a:xfrm>
              <a:off x="1200" y="2976"/>
              <a:ext cx="96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Class=Yes</a:t>
              </a:r>
            </a:p>
          </p:txBody>
        </p:sp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3120" y="2544"/>
              <a:ext cx="96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Class=No</a:t>
              </a:r>
            </a:p>
          </p:txBody>
        </p:sp>
        <p:sp>
          <p:nvSpPr>
            <p:cNvPr id="36" name="Rectangle 11"/>
            <p:cNvSpPr>
              <a:spLocks noChangeArrowheads="1"/>
            </p:cNvSpPr>
            <p:nvPr/>
          </p:nvSpPr>
          <p:spPr bwMode="auto">
            <a:xfrm>
              <a:off x="2160" y="2544"/>
              <a:ext cx="96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Class=Yes</a:t>
              </a:r>
            </a:p>
          </p:txBody>
        </p:sp>
        <p:sp>
          <p:nvSpPr>
            <p:cNvPr id="37" name="Rectangle 12"/>
            <p:cNvSpPr>
              <a:spLocks noChangeArrowheads="1"/>
            </p:cNvSpPr>
            <p:nvPr/>
          </p:nvSpPr>
          <p:spPr bwMode="auto">
            <a:xfrm>
              <a:off x="1200" y="2544"/>
              <a:ext cx="96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240" y="2544"/>
              <a:ext cx="960" cy="1344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427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Arial" charset="0"/>
                </a:rPr>
                <a:t>ACTUAL</a:t>
              </a:r>
              <a:r>
                <a:rPr lang="en-GB" sz="2800" dirty="0">
                  <a:solidFill>
                    <a:srgbClr val="000000"/>
                  </a:solidFill>
                  <a:latin typeface="Arial" charset="0"/>
                </a:rPr>
                <a:t/>
              </a:r>
              <a:br>
                <a:rPr lang="en-GB" sz="28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GB" sz="2800" dirty="0">
                  <a:solidFill>
                    <a:srgbClr val="000000"/>
                  </a:solidFill>
                  <a:latin typeface="Arial" charset="0"/>
                </a:rPr>
                <a:t>CLASS</a:t>
              </a:r>
            </a:p>
          </p:txBody>
        </p:sp>
        <p:sp>
          <p:nvSpPr>
            <p:cNvPr id="39" name="Rectangle 14"/>
            <p:cNvSpPr>
              <a:spLocks noChangeArrowheads="1"/>
            </p:cNvSpPr>
            <p:nvPr/>
          </p:nvSpPr>
          <p:spPr bwMode="auto">
            <a:xfrm>
              <a:off x="1200" y="2128"/>
              <a:ext cx="2880" cy="416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algn="ctr">
                <a:spcBef>
                  <a:spcPts val="427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dirty="0">
                  <a:solidFill>
                    <a:srgbClr val="000000"/>
                  </a:solidFill>
                  <a:latin typeface="Arial" charset="0"/>
                </a:rPr>
                <a:t>PREDICTED CLASS</a:t>
              </a: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40" y="2128"/>
              <a:ext cx="960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>
              <a:off x="240" y="2128"/>
              <a:ext cx="38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40" y="2544"/>
              <a:ext cx="384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8"/>
            <p:cNvSpPr>
              <a:spLocks noChangeShapeType="1"/>
            </p:cNvSpPr>
            <p:nvPr/>
          </p:nvSpPr>
          <p:spPr bwMode="auto">
            <a:xfrm>
              <a:off x="240" y="3888"/>
              <a:ext cx="38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240" y="2128"/>
              <a:ext cx="1" cy="1760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1200" y="2128"/>
              <a:ext cx="1" cy="176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21"/>
            <p:cNvSpPr>
              <a:spLocks noChangeShapeType="1"/>
            </p:cNvSpPr>
            <p:nvPr/>
          </p:nvSpPr>
          <p:spPr bwMode="auto">
            <a:xfrm>
              <a:off x="4080" y="2128"/>
              <a:ext cx="1" cy="1760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2"/>
            <p:cNvSpPr>
              <a:spLocks noChangeShapeType="1"/>
            </p:cNvSpPr>
            <p:nvPr/>
          </p:nvSpPr>
          <p:spPr bwMode="auto">
            <a:xfrm>
              <a:off x="1200" y="2976"/>
              <a:ext cx="288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3"/>
            <p:cNvSpPr>
              <a:spLocks noChangeShapeType="1"/>
            </p:cNvSpPr>
            <p:nvPr/>
          </p:nvSpPr>
          <p:spPr bwMode="auto">
            <a:xfrm>
              <a:off x="1200" y="3400"/>
              <a:ext cx="288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24"/>
            <p:cNvSpPr>
              <a:spLocks noChangeShapeType="1"/>
            </p:cNvSpPr>
            <p:nvPr/>
          </p:nvSpPr>
          <p:spPr bwMode="auto">
            <a:xfrm>
              <a:off x="2160" y="2544"/>
              <a:ext cx="1" cy="134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5"/>
            <p:cNvSpPr>
              <a:spLocks noChangeShapeType="1"/>
            </p:cNvSpPr>
            <p:nvPr/>
          </p:nvSpPr>
          <p:spPr bwMode="auto">
            <a:xfrm>
              <a:off x="3120" y="2544"/>
              <a:ext cx="1" cy="134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969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1300460" algn="l"/>
                <a:tab pos="2600919" algn="l"/>
                <a:tab pos="3901379" algn="l"/>
                <a:tab pos="5201839" algn="l"/>
                <a:tab pos="6502298" algn="l"/>
                <a:tab pos="7802758" algn="l"/>
                <a:tab pos="9103218" algn="l"/>
                <a:tab pos="10403677" algn="l"/>
                <a:tab pos="11704137" algn="l"/>
                <a:tab pos="13004597" algn="l"/>
                <a:tab pos="14305056" algn="l"/>
              </a:tabLst>
            </a:pPr>
            <a:r>
              <a:rPr lang="en-GB" dirty="0">
                <a:latin typeface="+mj-lt"/>
              </a:rPr>
              <a:t>Computing Cost of Classification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7046" name="Rectangle 71"/>
          <p:cNvSpPr>
            <a:spLocks noChangeArrowheads="1"/>
          </p:cNvSpPr>
          <p:nvPr/>
        </p:nvSpPr>
        <p:spPr bwMode="auto">
          <a:xfrm>
            <a:off x="1083734" y="7256790"/>
            <a:ext cx="4334933" cy="105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8510" tIns="62975" rIns="128510" bIns="62975"/>
          <a:lstStyle/>
          <a:p>
            <a:pPr marL="413168" indent="-413168" algn="ctr">
              <a:spcBef>
                <a:spcPts val="427"/>
              </a:spcBef>
              <a:spcAft>
                <a:spcPts val="569"/>
              </a:spcAft>
              <a:buClr>
                <a:srgbClr val="0C7B9C"/>
              </a:buClr>
              <a:buSzPct val="75000"/>
              <a:tabLst>
                <a:tab pos="413168" algn="l"/>
                <a:tab pos="1713627" algn="l"/>
                <a:tab pos="3014087" algn="l"/>
                <a:tab pos="4314547" algn="l"/>
                <a:tab pos="5615006" algn="l"/>
                <a:tab pos="6915466" algn="l"/>
                <a:tab pos="8215926" algn="l"/>
                <a:tab pos="9516385" algn="l"/>
                <a:tab pos="10816845" algn="l"/>
                <a:tab pos="12117305" algn="l"/>
                <a:tab pos="13417764" algn="l"/>
                <a:tab pos="14718224" algn="l"/>
              </a:tabLst>
            </a:pPr>
            <a:r>
              <a:rPr lang="en-GB" sz="2400" dirty="0">
                <a:solidFill>
                  <a:srgbClr val="000000"/>
                </a:solidFill>
                <a:latin typeface="Arial" charset="0"/>
              </a:rPr>
              <a:t>Accuracy = 75%</a:t>
            </a:r>
          </a:p>
          <a:p>
            <a:pPr marL="413168" indent="-413168" algn="ctr">
              <a:spcBef>
                <a:spcPts val="427"/>
              </a:spcBef>
              <a:spcAft>
                <a:spcPts val="569"/>
              </a:spcAft>
              <a:buClr>
                <a:srgbClr val="0C7B9C"/>
              </a:buClr>
              <a:buSzPct val="75000"/>
              <a:tabLst>
                <a:tab pos="413168" algn="l"/>
                <a:tab pos="1713627" algn="l"/>
                <a:tab pos="3014087" algn="l"/>
                <a:tab pos="4314547" algn="l"/>
                <a:tab pos="5615006" algn="l"/>
                <a:tab pos="6915466" algn="l"/>
                <a:tab pos="8215926" algn="l"/>
                <a:tab pos="9516385" algn="l"/>
                <a:tab pos="10816845" algn="l"/>
                <a:tab pos="12117305" algn="l"/>
                <a:tab pos="13417764" algn="l"/>
                <a:tab pos="14718224" algn="l"/>
              </a:tabLst>
            </a:pPr>
            <a:r>
              <a:rPr lang="en-GB" sz="2400" dirty="0">
                <a:solidFill>
                  <a:srgbClr val="000000"/>
                </a:solidFill>
                <a:latin typeface="Arial" charset="0"/>
              </a:rPr>
              <a:t>Cost = </a:t>
            </a:r>
            <a:r>
              <a:rPr lang="en-GB" sz="2400" dirty="0" smtClean="0">
                <a:solidFill>
                  <a:srgbClr val="000000"/>
                </a:solidFill>
                <a:latin typeface="Arial" charset="0"/>
              </a:rPr>
              <a:t>1180</a:t>
            </a:r>
            <a:endParaRPr lang="en-GB" sz="24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76" name="Group 2"/>
          <p:cNvGrpSpPr>
            <a:grpSpLocks/>
          </p:cNvGrpSpPr>
          <p:nvPr/>
        </p:nvGrpSpPr>
        <p:grpSpPr bwMode="auto">
          <a:xfrm>
            <a:off x="1212333" y="4789881"/>
            <a:ext cx="4278490" cy="2143761"/>
            <a:chOff x="1824" y="720"/>
            <a:chExt cx="2255" cy="1151"/>
          </a:xfrm>
        </p:grpSpPr>
        <p:sp>
          <p:nvSpPr>
            <p:cNvPr id="77" name="Rectangle 3"/>
            <p:cNvSpPr>
              <a:spLocks noChangeArrowheads="1"/>
            </p:cNvSpPr>
            <p:nvPr/>
          </p:nvSpPr>
          <p:spPr bwMode="auto">
            <a:xfrm>
              <a:off x="3552" y="1621"/>
              <a:ext cx="52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210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3072" y="1621"/>
              <a:ext cx="4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90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9" name="Rectangle 5"/>
            <p:cNvSpPr>
              <a:spLocks noChangeArrowheads="1"/>
            </p:cNvSpPr>
            <p:nvPr/>
          </p:nvSpPr>
          <p:spPr bwMode="auto">
            <a:xfrm>
              <a:off x="2544" y="1621"/>
              <a:ext cx="528" cy="25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b="1" dirty="0">
                  <a:solidFill>
                    <a:srgbClr val="000000"/>
                  </a:solidFill>
                  <a:latin typeface="Arial" charset="0"/>
                </a:rPr>
                <a:t>-</a:t>
              </a:r>
            </a:p>
          </p:txBody>
        </p:sp>
        <p:sp>
          <p:nvSpPr>
            <p:cNvPr id="80" name="Rectangle 6"/>
            <p:cNvSpPr>
              <a:spLocks noChangeArrowheads="1"/>
            </p:cNvSpPr>
            <p:nvPr/>
          </p:nvSpPr>
          <p:spPr bwMode="auto">
            <a:xfrm>
              <a:off x="3552" y="1372"/>
              <a:ext cx="52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10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1" name="Rectangle 7"/>
            <p:cNvSpPr>
              <a:spLocks noChangeArrowheads="1"/>
            </p:cNvSpPr>
            <p:nvPr/>
          </p:nvSpPr>
          <p:spPr bwMode="auto">
            <a:xfrm>
              <a:off x="3072" y="1372"/>
              <a:ext cx="480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90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2" name="Rectangle 8"/>
            <p:cNvSpPr>
              <a:spLocks noChangeArrowheads="1"/>
            </p:cNvSpPr>
            <p:nvPr/>
          </p:nvSpPr>
          <p:spPr bwMode="auto">
            <a:xfrm>
              <a:off x="2544" y="1372"/>
              <a:ext cx="528" cy="24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b="1" dirty="0">
                  <a:solidFill>
                    <a:srgbClr val="0000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83" name="Rectangle 9"/>
            <p:cNvSpPr>
              <a:spLocks noChangeArrowheads="1"/>
            </p:cNvSpPr>
            <p:nvPr/>
          </p:nvSpPr>
          <p:spPr bwMode="auto">
            <a:xfrm>
              <a:off x="3552" y="1123"/>
              <a:ext cx="528" cy="24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b="1">
                  <a:solidFill>
                    <a:srgbClr val="000000"/>
                  </a:solidFill>
                  <a:latin typeface="Arial" charset="0"/>
                </a:rPr>
                <a:t>-</a:t>
              </a:r>
            </a:p>
          </p:txBody>
        </p:sp>
        <p:sp>
          <p:nvSpPr>
            <p:cNvPr id="84" name="Rectangle 10"/>
            <p:cNvSpPr>
              <a:spLocks noChangeArrowheads="1"/>
            </p:cNvSpPr>
            <p:nvPr/>
          </p:nvSpPr>
          <p:spPr bwMode="auto">
            <a:xfrm>
              <a:off x="3072" y="1123"/>
              <a:ext cx="480" cy="24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b="1" dirty="0">
                  <a:solidFill>
                    <a:srgbClr val="0000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85" name="Rectangle 11"/>
            <p:cNvSpPr>
              <a:spLocks noChangeArrowheads="1"/>
            </p:cNvSpPr>
            <p:nvPr/>
          </p:nvSpPr>
          <p:spPr bwMode="auto">
            <a:xfrm>
              <a:off x="2544" y="1123"/>
              <a:ext cx="528" cy="24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20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endParaRPr lang="en-GB" sz="2000" i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6" name="Rectangle 12"/>
            <p:cNvSpPr>
              <a:spLocks noChangeArrowheads="1"/>
            </p:cNvSpPr>
            <p:nvPr/>
          </p:nvSpPr>
          <p:spPr bwMode="auto">
            <a:xfrm>
              <a:off x="1824" y="1123"/>
              <a:ext cx="720" cy="74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20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000" dirty="0" smtClean="0">
                  <a:solidFill>
                    <a:srgbClr val="000000"/>
                  </a:solidFill>
                  <a:latin typeface="Arial" charset="0"/>
                </a:rPr>
                <a:t>ACTUAL</a:t>
              </a:r>
              <a:r>
                <a:rPr lang="en-GB" sz="2000" dirty="0">
                  <a:solidFill>
                    <a:srgbClr val="000000"/>
                  </a:solidFill>
                  <a:latin typeface="Arial" charset="0"/>
                </a:rPr>
                <a:t/>
              </a:r>
              <a:br>
                <a:rPr lang="en-GB" sz="20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GB" sz="2000" dirty="0">
                  <a:solidFill>
                    <a:srgbClr val="000000"/>
                  </a:solidFill>
                  <a:latin typeface="Arial" charset="0"/>
                </a:rPr>
                <a:t>CLASS</a:t>
              </a:r>
              <a:endParaRPr lang="en-GB" sz="2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7" name="Rectangle 13"/>
            <p:cNvSpPr>
              <a:spLocks noChangeArrowheads="1"/>
            </p:cNvSpPr>
            <p:nvPr/>
          </p:nvSpPr>
          <p:spPr bwMode="auto">
            <a:xfrm>
              <a:off x="2544" y="720"/>
              <a:ext cx="1536" cy="40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20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000" dirty="0">
                  <a:solidFill>
                    <a:srgbClr val="000000"/>
                  </a:solidFill>
                  <a:latin typeface="Arial" charset="0"/>
                </a:rPr>
                <a:t>PREDICTED CLASS</a:t>
              </a:r>
            </a:p>
          </p:txBody>
        </p:sp>
        <p:sp>
          <p:nvSpPr>
            <p:cNvPr id="88" name="Rectangle 14"/>
            <p:cNvSpPr>
              <a:spLocks noChangeArrowheads="1"/>
            </p:cNvSpPr>
            <p:nvPr/>
          </p:nvSpPr>
          <p:spPr bwMode="auto">
            <a:xfrm>
              <a:off x="1824" y="720"/>
              <a:ext cx="72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20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000" dirty="0" smtClean="0">
                  <a:solidFill>
                    <a:schemeClr val="accent1"/>
                  </a:solidFill>
                  <a:latin typeface="Arial" charset="0"/>
                </a:rPr>
                <a:t>Model M</a:t>
              </a:r>
              <a:r>
                <a:rPr lang="en-GB" sz="2000" baseline="-25000" dirty="0" smtClean="0">
                  <a:solidFill>
                    <a:schemeClr val="accent1"/>
                  </a:solidFill>
                  <a:latin typeface="Arial" charset="0"/>
                </a:rPr>
                <a:t>1</a:t>
              </a:r>
              <a:endParaRPr lang="en-GB" sz="2000" baseline="-25000" dirty="0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89" name="Line 15"/>
            <p:cNvSpPr>
              <a:spLocks noChangeShapeType="1"/>
            </p:cNvSpPr>
            <p:nvPr/>
          </p:nvSpPr>
          <p:spPr bwMode="auto">
            <a:xfrm>
              <a:off x="1824" y="720"/>
              <a:ext cx="2256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6"/>
            <p:cNvSpPr>
              <a:spLocks noChangeShapeType="1"/>
            </p:cNvSpPr>
            <p:nvPr/>
          </p:nvSpPr>
          <p:spPr bwMode="auto">
            <a:xfrm>
              <a:off x="1824" y="1123"/>
              <a:ext cx="225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17"/>
            <p:cNvSpPr>
              <a:spLocks noChangeShapeType="1"/>
            </p:cNvSpPr>
            <p:nvPr/>
          </p:nvSpPr>
          <p:spPr bwMode="auto">
            <a:xfrm>
              <a:off x="1824" y="1872"/>
              <a:ext cx="2256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18"/>
            <p:cNvSpPr>
              <a:spLocks noChangeShapeType="1"/>
            </p:cNvSpPr>
            <p:nvPr/>
          </p:nvSpPr>
          <p:spPr bwMode="auto">
            <a:xfrm>
              <a:off x="1824" y="720"/>
              <a:ext cx="1" cy="115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19"/>
            <p:cNvSpPr>
              <a:spLocks noChangeShapeType="1"/>
            </p:cNvSpPr>
            <p:nvPr/>
          </p:nvSpPr>
          <p:spPr bwMode="auto">
            <a:xfrm>
              <a:off x="2544" y="720"/>
              <a:ext cx="1" cy="115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20"/>
            <p:cNvSpPr>
              <a:spLocks noChangeShapeType="1"/>
            </p:cNvSpPr>
            <p:nvPr/>
          </p:nvSpPr>
          <p:spPr bwMode="auto">
            <a:xfrm>
              <a:off x="4080" y="720"/>
              <a:ext cx="1" cy="115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21"/>
            <p:cNvSpPr>
              <a:spLocks noChangeShapeType="1"/>
            </p:cNvSpPr>
            <p:nvPr/>
          </p:nvSpPr>
          <p:spPr bwMode="auto">
            <a:xfrm>
              <a:off x="2544" y="1372"/>
              <a:ext cx="15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2"/>
            <p:cNvSpPr>
              <a:spLocks noChangeShapeType="1"/>
            </p:cNvSpPr>
            <p:nvPr/>
          </p:nvSpPr>
          <p:spPr bwMode="auto">
            <a:xfrm>
              <a:off x="2544" y="1621"/>
              <a:ext cx="15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3"/>
            <p:cNvSpPr>
              <a:spLocks noChangeShapeType="1"/>
            </p:cNvSpPr>
            <p:nvPr/>
          </p:nvSpPr>
          <p:spPr bwMode="auto">
            <a:xfrm>
              <a:off x="3072" y="1123"/>
              <a:ext cx="1" cy="74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4"/>
            <p:cNvSpPr>
              <a:spLocks noChangeShapeType="1"/>
            </p:cNvSpPr>
            <p:nvPr/>
          </p:nvSpPr>
          <p:spPr bwMode="auto">
            <a:xfrm>
              <a:off x="3552" y="1123"/>
              <a:ext cx="1" cy="74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9" name="Group 2"/>
          <p:cNvGrpSpPr>
            <a:grpSpLocks/>
          </p:cNvGrpSpPr>
          <p:nvPr/>
        </p:nvGrpSpPr>
        <p:grpSpPr bwMode="auto">
          <a:xfrm>
            <a:off x="7678667" y="4793607"/>
            <a:ext cx="4278490" cy="2143761"/>
            <a:chOff x="1824" y="720"/>
            <a:chExt cx="2255" cy="1151"/>
          </a:xfrm>
        </p:grpSpPr>
        <p:sp>
          <p:nvSpPr>
            <p:cNvPr id="100" name="Rectangle 3"/>
            <p:cNvSpPr>
              <a:spLocks noChangeArrowheads="1"/>
            </p:cNvSpPr>
            <p:nvPr/>
          </p:nvSpPr>
          <p:spPr bwMode="auto">
            <a:xfrm>
              <a:off x="3552" y="1621"/>
              <a:ext cx="52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250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1" name="Rectangle 4"/>
            <p:cNvSpPr>
              <a:spLocks noChangeArrowheads="1"/>
            </p:cNvSpPr>
            <p:nvPr/>
          </p:nvSpPr>
          <p:spPr bwMode="auto">
            <a:xfrm>
              <a:off x="3072" y="1621"/>
              <a:ext cx="4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5</a:t>
              </a: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" name="Rectangle 5"/>
            <p:cNvSpPr>
              <a:spLocks noChangeArrowheads="1"/>
            </p:cNvSpPr>
            <p:nvPr/>
          </p:nvSpPr>
          <p:spPr bwMode="auto">
            <a:xfrm>
              <a:off x="2544" y="1621"/>
              <a:ext cx="528" cy="25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b="1" dirty="0">
                  <a:solidFill>
                    <a:srgbClr val="000000"/>
                  </a:solidFill>
                  <a:latin typeface="Arial" charset="0"/>
                </a:rPr>
                <a:t>-</a:t>
              </a:r>
            </a:p>
          </p:txBody>
        </p:sp>
        <p:sp>
          <p:nvSpPr>
            <p:cNvPr id="103" name="Rectangle 6"/>
            <p:cNvSpPr>
              <a:spLocks noChangeArrowheads="1"/>
            </p:cNvSpPr>
            <p:nvPr/>
          </p:nvSpPr>
          <p:spPr bwMode="auto">
            <a:xfrm>
              <a:off x="3552" y="1372"/>
              <a:ext cx="52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3</a:t>
              </a: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" name="Rectangle 7"/>
            <p:cNvSpPr>
              <a:spLocks noChangeArrowheads="1"/>
            </p:cNvSpPr>
            <p:nvPr/>
          </p:nvSpPr>
          <p:spPr bwMode="auto">
            <a:xfrm>
              <a:off x="3072" y="1372"/>
              <a:ext cx="480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400" dirty="0">
                  <a:solidFill>
                    <a:srgbClr val="000000"/>
                  </a:solidFill>
                  <a:latin typeface="Arial" charset="0"/>
                </a:rPr>
                <a:t>7</a:t>
              </a:r>
              <a:r>
                <a:rPr lang="en-GB" sz="2400" dirty="0" smtClean="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GB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" name="Rectangle 8"/>
            <p:cNvSpPr>
              <a:spLocks noChangeArrowheads="1"/>
            </p:cNvSpPr>
            <p:nvPr/>
          </p:nvSpPr>
          <p:spPr bwMode="auto">
            <a:xfrm>
              <a:off x="2544" y="1372"/>
              <a:ext cx="528" cy="24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b="1" dirty="0">
                  <a:solidFill>
                    <a:srgbClr val="0000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106" name="Rectangle 9"/>
            <p:cNvSpPr>
              <a:spLocks noChangeArrowheads="1"/>
            </p:cNvSpPr>
            <p:nvPr/>
          </p:nvSpPr>
          <p:spPr bwMode="auto">
            <a:xfrm>
              <a:off x="3552" y="1123"/>
              <a:ext cx="528" cy="24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b="1">
                  <a:solidFill>
                    <a:srgbClr val="000000"/>
                  </a:solidFill>
                  <a:latin typeface="Arial" charset="0"/>
                </a:rPr>
                <a:t>-</a:t>
              </a:r>
            </a:p>
          </p:txBody>
        </p:sp>
        <p:sp>
          <p:nvSpPr>
            <p:cNvPr id="107" name="Rectangle 10"/>
            <p:cNvSpPr>
              <a:spLocks noChangeArrowheads="1"/>
            </p:cNvSpPr>
            <p:nvPr/>
          </p:nvSpPr>
          <p:spPr bwMode="auto">
            <a:xfrm>
              <a:off x="3072" y="1123"/>
              <a:ext cx="480" cy="24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56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800" b="1" dirty="0">
                  <a:solidFill>
                    <a:srgbClr val="0000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108" name="Rectangle 11"/>
            <p:cNvSpPr>
              <a:spLocks noChangeArrowheads="1"/>
            </p:cNvSpPr>
            <p:nvPr/>
          </p:nvSpPr>
          <p:spPr bwMode="auto">
            <a:xfrm>
              <a:off x="2544" y="1123"/>
              <a:ext cx="528" cy="24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20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endParaRPr lang="en-GB" sz="2000" i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9" name="Rectangle 12"/>
            <p:cNvSpPr>
              <a:spLocks noChangeArrowheads="1"/>
            </p:cNvSpPr>
            <p:nvPr/>
          </p:nvSpPr>
          <p:spPr bwMode="auto">
            <a:xfrm>
              <a:off x="1824" y="1123"/>
              <a:ext cx="720" cy="74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20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000" dirty="0" smtClean="0">
                  <a:solidFill>
                    <a:srgbClr val="000000"/>
                  </a:solidFill>
                  <a:latin typeface="Arial" charset="0"/>
                </a:rPr>
                <a:t>ACTUAL</a:t>
              </a:r>
              <a:r>
                <a:rPr lang="en-GB" sz="2000" dirty="0">
                  <a:solidFill>
                    <a:srgbClr val="000000"/>
                  </a:solidFill>
                  <a:latin typeface="Arial" charset="0"/>
                </a:rPr>
                <a:t/>
              </a:r>
              <a:br>
                <a:rPr lang="en-GB" sz="20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GB" sz="2000" dirty="0">
                  <a:solidFill>
                    <a:srgbClr val="000000"/>
                  </a:solidFill>
                  <a:latin typeface="Arial" charset="0"/>
                </a:rPr>
                <a:t>CLASS</a:t>
              </a:r>
              <a:endParaRPr lang="en-GB" sz="2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0" name="Rectangle 13"/>
            <p:cNvSpPr>
              <a:spLocks noChangeArrowheads="1"/>
            </p:cNvSpPr>
            <p:nvPr/>
          </p:nvSpPr>
          <p:spPr bwMode="auto">
            <a:xfrm>
              <a:off x="2544" y="720"/>
              <a:ext cx="1536" cy="40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20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000" dirty="0">
                  <a:solidFill>
                    <a:srgbClr val="000000"/>
                  </a:solidFill>
                  <a:latin typeface="Arial" charset="0"/>
                </a:rPr>
                <a:t>PREDICTED CLASS</a:t>
              </a:r>
            </a:p>
          </p:txBody>
        </p:sp>
        <p:sp>
          <p:nvSpPr>
            <p:cNvPr id="111" name="Rectangle 14"/>
            <p:cNvSpPr>
              <a:spLocks noChangeArrowheads="1"/>
            </p:cNvSpPr>
            <p:nvPr/>
          </p:nvSpPr>
          <p:spPr bwMode="auto">
            <a:xfrm>
              <a:off x="1824" y="720"/>
              <a:ext cx="72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algn="ctr">
                <a:spcBef>
                  <a:spcPts val="320"/>
                </a:spcBef>
                <a:spcAft>
                  <a:spcPts val="569"/>
                </a:spcAft>
                <a:buClr>
                  <a:srgbClr val="0C7B9C"/>
                </a:buClr>
                <a:buSzPct val="75000"/>
                <a:tabLst>
                  <a:tab pos="0" algn="l"/>
                  <a:tab pos="1300460" algn="l"/>
                  <a:tab pos="2600919" algn="l"/>
                  <a:tab pos="3901379" algn="l"/>
                  <a:tab pos="5201839" algn="l"/>
                  <a:tab pos="6502298" algn="l"/>
                  <a:tab pos="7802758" algn="l"/>
                  <a:tab pos="9103218" algn="l"/>
                  <a:tab pos="10403677" algn="l"/>
                  <a:tab pos="11704137" algn="l"/>
                  <a:tab pos="13004597" algn="l"/>
                  <a:tab pos="14305056" algn="l"/>
                </a:tabLst>
              </a:pPr>
              <a:r>
                <a:rPr lang="en-GB" sz="2000" dirty="0" smtClean="0">
                  <a:solidFill>
                    <a:schemeClr val="accent1"/>
                  </a:solidFill>
                  <a:latin typeface="Arial" charset="0"/>
                </a:rPr>
                <a:t>Model M</a:t>
              </a:r>
              <a:r>
                <a:rPr lang="en-GB" sz="2000" baseline="-25000" dirty="0" smtClean="0">
                  <a:solidFill>
                    <a:schemeClr val="accent1"/>
                  </a:solidFill>
                  <a:latin typeface="Arial" charset="0"/>
                </a:rPr>
                <a:t>2</a:t>
              </a:r>
              <a:endParaRPr lang="en-GB" sz="2000" baseline="-25000" dirty="0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112" name="Line 15"/>
            <p:cNvSpPr>
              <a:spLocks noChangeShapeType="1"/>
            </p:cNvSpPr>
            <p:nvPr/>
          </p:nvSpPr>
          <p:spPr bwMode="auto">
            <a:xfrm>
              <a:off x="1824" y="720"/>
              <a:ext cx="2256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6"/>
            <p:cNvSpPr>
              <a:spLocks noChangeShapeType="1"/>
            </p:cNvSpPr>
            <p:nvPr/>
          </p:nvSpPr>
          <p:spPr bwMode="auto">
            <a:xfrm>
              <a:off x="1824" y="1123"/>
              <a:ext cx="225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17"/>
            <p:cNvSpPr>
              <a:spLocks noChangeShapeType="1"/>
            </p:cNvSpPr>
            <p:nvPr/>
          </p:nvSpPr>
          <p:spPr bwMode="auto">
            <a:xfrm>
              <a:off x="1824" y="1872"/>
              <a:ext cx="2256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18"/>
            <p:cNvSpPr>
              <a:spLocks noChangeShapeType="1"/>
            </p:cNvSpPr>
            <p:nvPr/>
          </p:nvSpPr>
          <p:spPr bwMode="auto">
            <a:xfrm>
              <a:off x="1824" y="720"/>
              <a:ext cx="1" cy="115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19"/>
            <p:cNvSpPr>
              <a:spLocks noChangeShapeType="1"/>
            </p:cNvSpPr>
            <p:nvPr/>
          </p:nvSpPr>
          <p:spPr bwMode="auto">
            <a:xfrm>
              <a:off x="2544" y="720"/>
              <a:ext cx="1" cy="115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Line 20"/>
            <p:cNvSpPr>
              <a:spLocks noChangeShapeType="1"/>
            </p:cNvSpPr>
            <p:nvPr/>
          </p:nvSpPr>
          <p:spPr bwMode="auto">
            <a:xfrm>
              <a:off x="4080" y="720"/>
              <a:ext cx="1" cy="115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Line 21"/>
            <p:cNvSpPr>
              <a:spLocks noChangeShapeType="1"/>
            </p:cNvSpPr>
            <p:nvPr/>
          </p:nvSpPr>
          <p:spPr bwMode="auto">
            <a:xfrm>
              <a:off x="2544" y="1372"/>
              <a:ext cx="15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22"/>
            <p:cNvSpPr>
              <a:spLocks noChangeShapeType="1"/>
            </p:cNvSpPr>
            <p:nvPr/>
          </p:nvSpPr>
          <p:spPr bwMode="auto">
            <a:xfrm>
              <a:off x="2544" y="1621"/>
              <a:ext cx="15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23"/>
            <p:cNvSpPr>
              <a:spLocks noChangeShapeType="1"/>
            </p:cNvSpPr>
            <p:nvPr/>
          </p:nvSpPr>
          <p:spPr bwMode="auto">
            <a:xfrm>
              <a:off x="3072" y="1123"/>
              <a:ext cx="1" cy="74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24"/>
            <p:cNvSpPr>
              <a:spLocks noChangeShapeType="1"/>
            </p:cNvSpPr>
            <p:nvPr/>
          </p:nvSpPr>
          <p:spPr bwMode="auto">
            <a:xfrm>
              <a:off x="3552" y="1123"/>
              <a:ext cx="1" cy="74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" name="Rectangle 71"/>
          <p:cNvSpPr>
            <a:spLocks noChangeArrowheads="1"/>
          </p:cNvSpPr>
          <p:nvPr/>
        </p:nvSpPr>
        <p:spPr bwMode="auto">
          <a:xfrm>
            <a:off x="7620755" y="7256790"/>
            <a:ext cx="4334933" cy="105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8510" tIns="62975" rIns="128510" bIns="62975"/>
          <a:lstStyle/>
          <a:p>
            <a:pPr marL="413168" indent="-413168" algn="ctr">
              <a:spcBef>
                <a:spcPts val="427"/>
              </a:spcBef>
              <a:spcAft>
                <a:spcPts val="569"/>
              </a:spcAft>
              <a:buClr>
                <a:srgbClr val="0C7B9C"/>
              </a:buClr>
              <a:buSzPct val="75000"/>
              <a:tabLst>
                <a:tab pos="413168" algn="l"/>
                <a:tab pos="1713627" algn="l"/>
                <a:tab pos="3014087" algn="l"/>
                <a:tab pos="4314547" algn="l"/>
                <a:tab pos="5615006" algn="l"/>
                <a:tab pos="6915466" algn="l"/>
                <a:tab pos="8215926" algn="l"/>
                <a:tab pos="9516385" algn="l"/>
                <a:tab pos="10816845" algn="l"/>
                <a:tab pos="12117305" algn="l"/>
                <a:tab pos="13417764" algn="l"/>
                <a:tab pos="14718224" algn="l"/>
              </a:tabLst>
            </a:pPr>
            <a:r>
              <a:rPr lang="en-GB" sz="2400" dirty="0">
                <a:solidFill>
                  <a:srgbClr val="000000"/>
                </a:solidFill>
                <a:latin typeface="Arial" charset="0"/>
              </a:rPr>
              <a:t>Accuracy = </a:t>
            </a:r>
            <a:r>
              <a:rPr lang="en-GB" sz="2400" dirty="0" smtClean="0">
                <a:solidFill>
                  <a:srgbClr val="000000"/>
                </a:solidFill>
                <a:latin typeface="Arial" charset="0"/>
              </a:rPr>
              <a:t>80%</a:t>
            </a:r>
            <a:endParaRPr lang="en-GB" sz="2400" dirty="0">
              <a:solidFill>
                <a:srgbClr val="000000"/>
              </a:solidFill>
              <a:latin typeface="Arial" charset="0"/>
            </a:endParaRPr>
          </a:p>
          <a:p>
            <a:pPr marL="413168" indent="-413168" algn="ctr">
              <a:spcBef>
                <a:spcPts val="427"/>
              </a:spcBef>
              <a:spcAft>
                <a:spcPts val="569"/>
              </a:spcAft>
              <a:buClr>
                <a:srgbClr val="0C7B9C"/>
              </a:buClr>
              <a:buSzPct val="75000"/>
              <a:tabLst>
                <a:tab pos="413168" algn="l"/>
                <a:tab pos="1713627" algn="l"/>
                <a:tab pos="3014087" algn="l"/>
                <a:tab pos="4314547" algn="l"/>
                <a:tab pos="5615006" algn="l"/>
                <a:tab pos="6915466" algn="l"/>
                <a:tab pos="8215926" algn="l"/>
                <a:tab pos="9516385" algn="l"/>
                <a:tab pos="10816845" algn="l"/>
                <a:tab pos="12117305" algn="l"/>
                <a:tab pos="13417764" algn="l"/>
                <a:tab pos="14718224" algn="l"/>
              </a:tabLst>
            </a:pPr>
            <a:r>
              <a:rPr lang="en-GB" sz="2400" dirty="0">
                <a:solidFill>
                  <a:srgbClr val="000000"/>
                </a:solidFill>
                <a:latin typeface="Arial" charset="0"/>
              </a:rPr>
              <a:t>Cost </a:t>
            </a:r>
            <a:r>
              <a:rPr lang="en-GB" sz="2400">
                <a:solidFill>
                  <a:srgbClr val="000000"/>
                </a:solidFill>
                <a:latin typeface="Arial" charset="0"/>
              </a:rPr>
              <a:t>= </a:t>
            </a:r>
            <a:r>
              <a:rPr lang="en-GB" sz="2400" smtClean="0">
                <a:solidFill>
                  <a:srgbClr val="000000"/>
                </a:solidFill>
                <a:latin typeface="Arial" charset="0"/>
              </a:rPr>
              <a:t>3100</a:t>
            </a:r>
            <a:endParaRPr lang="en-GB" sz="24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42160" y="2300991"/>
            <a:ext cx="4278490" cy="2143761"/>
            <a:chOff x="4342160" y="2300991"/>
            <a:chExt cx="4278490" cy="2143761"/>
          </a:xfrm>
        </p:grpSpPr>
        <p:grpSp>
          <p:nvGrpSpPr>
            <p:cNvPr id="87043" name="Group 2"/>
            <p:cNvGrpSpPr>
              <a:grpSpLocks/>
            </p:cNvGrpSpPr>
            <p:nvPr/>
          </p:nvGrpSpPr>
          <p:grpSpPr bwMode="auto">
            <a:xfrm>
              <a:off x="4342160" y="2300991"/>
              <a:ext cx="4278490" cy="2143761"/>
              <a:chOff x="1824" y="720"/>
              <a:chExt cx="2255" cy="1151"/>
            </a:xfrm>
          </p:grpSpPr>
          <p:sp>
            <p:nvSpPr>
              <p:cNvPr id="87092" name="Rectangle 3"/>
              <p:cNvSpPr>
                <a:spLocks noChangeArrowheads="1"/>
              </p:cNvSpPr>
              <p:nvPr/>
            </p:nvSpPr>
            <p:spPr bwMode="auto">
              <a:xfrm>
                <a:off x="3552" y="1621"/>
                <a:ext cx="528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56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4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87093" name="Rectangle 4"/>
              <p:cNvSpPr>
                <a:spLocks noChangeArrowheads="1"/>
              </p:cNvSpPr>
              <p:nvPr/>
            </p:nvSpPr>
            <p:spPr bwMode="auto">
              <a:xfrm>
                <a:off x="3072" y="1621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56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4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87094" name="Rectangle 5"/>
              <p:cNvSpPr>
                <a:spLocks noChangeArrowheads="1"/>
              </p:cNvSpPr>
              <p:nvPr/>
            </p:nvSpPr>
            <p:spPr bwMode="auto">
              <a:xfrm>
                <a:off x="2544" y="1621"/>
                <a:ext cx="528" cy="25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56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800" b="1" dirty="0">
                    <a:solidFill>
                      <a:srgbClr val="000000"/>
                    </a:solidFill>
                    <a:latin typeface="Arial" charset="0"/>
                  </a:rPr>
                  <a:t>-</a:t>
                </a:r>
              </a:p>
            </p:txBody>
          </p:sp>
          <p:sp>
            <p:nvSpPr>
              <p:cNvPr id="87095" name="Rectangle 6"/>
              <p:cNvSpPr>
                <a:spLocks noChangeArrowheads="1"/>
              </p:cNvSpPr>
              <p:nvPr/>
            </p:nvSpPr>
            <p:spPr bwMode="auto">
              <a:xfrm>
                <a:off x="3552" y="1372"/>
                <a:ext cx="528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56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400" dirty="0">
                    <a:solidFill>
                      <a:srgbClr val="000000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87096" name="Rectangle 7"/>
              <p:cNvSpPr>
                <a:spLocks noChangeArrowheads="1"/>
              </p:cNvSpPr>
              <p:nvPr/>
            </p:nvSpPr>
            <p:spPr bwMode="auto">
              <a:xfrm>
                <a:off x="3072" y="1372"/>
                <a:ext cx="480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56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400" dirty="0">
                    <a:solidFill>
                      <a:srgbClr val="000000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87097" name="Rectangle 8"/>
              <p:cNvSpPr>
                <a:spLocks noChangeArrowheads="1"/>
              </p:cNvSpPr>
              <p:nvPr/>
            </p:nvSpPr>
            <p:spPr bwMode="auto">
              <a:xfrm>
                <a:off x="2544" y="1372"/>
                <a:ext cx="528" cy="24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56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800" b="1" dirty="0">
                    <a:solidFill>
                      <a:srgbClr val="000000"/>
                    </a:solidFill>
                    <a:latin typeface="Arial" charset="0"/>
                  </a:rPr>
                  <a:t>+</a:t>
                </a:r>
              </a:p>
            </p:txBody>
          </p:sp>
          <p:sp>
            <p:nvSpPr>
              <p:cNvPr id="87098" name="Rectangle 9"/>
              <p:cNvSpPr>
                <a:spLocks noChangeArrowheads="1"/>
              </p:cNvSpPr>
              <p:nvPr/>
            </p:nvSpPr>
            <p:spPr bwMode="auto">
              <a:xfrm>
                <a:off x="3552" y="1123"/>
                <a:ext cx="528" cy="24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56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800" b="1">
                    <a:solidFill>
                      <a:srgbClr val="000000"/>
                    </a:solidFill>
                    <a:latin typeface="Arial" charset="0"/>
                  </a:rPr>
                  <a:t>-</a:t>
                </a:r>
              </a:p>
            </p:txBody>
          </p:sp>
          <p:sp>
            <p:nvSpPr>
              <p:cNvPr id="87099" name="Rectangle 10"/>
              <p:cNvSpPr>
                <a:spLocks noChangeArrowheads="1"/>
              </p:cNvSpPr>
              <p:nvPr/>
            </p:nvSpPr>
            <p:spPr bwMode="auto">
              <a:xfrm>
                <a:off x="3072" y="1123"/>
                <a:ext cx="480" cy="24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56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800" b="1" dirty="0">
                    <a:solidFill>
                      <a:srgbClr val="000000"/>
                    </a:solidFill>
                    <a:latin typeface="Arial" charset="0"/>
                  </a:rPr>
                  <a:t>+</a:t>
                </a:r>
              </a:p>
            </p:txBody>
          </p:sp>
          <p:sp>
            <p:nvSpPr>
              <p:cNvPr id="87100" name="Rectangle 11"/>
              <p:cNvSpPr>
                <a:spLocks noChangeArrowheads="1"/>
              </p:cNvSpPr>
              <p:nvPr/>
            </p:nvSpPr>
            <p:spPr bwMode="auto">
              <a:xfrm>
                <a:off x="2544" y="1123"/>
                <a:ext cx="528" cy="24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20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000" i="1" dirty="0">
                    <a:solidFill>
                      <a:srgbClr val="000000"/>
                    </a:solidFill>
                    <a:latin typeface="Arial" charset="0"/>
                  </a:rPr>
                  <a:t>C(</a:t>
                </a:r>
                <a:r>
                  <a:rPr lang="en-GB" sz="2000" i="1" dirty="0" err="1">
                    <a:solidFill>
                      <a:srgbClr val="000000"/>
                    </a:solidFill>
                    <a:latin typeface="Arial" charset="0"/>
                  </a:rPr>
                  <a:t>i|j</a:t>
                </a:r>
                <a:r>
                  <a:rPr lang="en-GB" sz="2000" i="1" dirty="0">
                    <a:solidFill>
                      <a:srgbClr val="000000"/>
                    </a:solidFill>
                    <a:latin typeface="Arial" charset="0"/>
                  </a:rPr>
                  <a:t>)</a:t>
                </a:r>
                <a:r>
                  <a:rPr lang="ar-SA" sz="2000" i="1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‏</a:t>
                </a:r>
                <a:endParaRPr lang="en-GB" sz="2000" i="1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7101" name="Rectangle 12"/>
              <p:cNvSpPr>
                <a:spLocks noChangeArrowheads="1"/>
              </p:cNvSpPr>
              <p:nvPr/>
            </p:nvSpPr>
            <p:spPr bwMode="auto">
              <a:xfrm>
                <a:off x="1824" y="1123"/>
                <a:ext cx="720" cy="749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20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000" dirty="0" smtClean="0">
                    <a:solidFill>
                      <a:srgbClr val="000000"/>
                    </a:solidFill>
                    <a:latin typeface="Arial" charset="0"/>
                  </a:rPr>
                  <a:t>ACTUAL</a:t>
                </a:r>
                <a:r>
                  <a:rPr lang="en-GB" sz="2000" dirty="0">
                    <a:solidFill>
                      <a:srgbClr val="000000"/>
                    </a:solidFill>
                    <a:latin typeface="Arial" charset="0"/>
                  </a:rPr>
                  <a:t/>
                </a:r>
                <a:br>
                  <a:rPr lang="en-GB" sz="2000" dirty="0">
                    <a:solidFill>
                      <a:srgbClr val="000000"/>
                    </a:solidFill>
                    <a:latin typeface="Arial" charset="0"/>
                  </a:rPr>
                </a:br>
                <a:r>
                  <a:rPr lang="en-GB" sz="2000" dirty="0">
                    <a:solidFill>
                      <a:srgbClr val="000000"/>
                    </a:solidFill>
                    <a:latin typeface="Arial" charset="0"/>
                  </a:rPr>
                  <a:t>CLASS</a:t>
                </a:r>
                <a:endParaRPr lang="en-GB" sz="26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7102" name="Rectangle 13"/>
              <p:cNvSpPr>
                <a:spLocks noChangeArrowheads="1"/>
              </p:cNvSpPr>
              <p:nvPr/>
            </p:nvSpPr>
            <p:spPr bwMode="auto">
              <a:xfrm>
                <a:off x="2544" y="720"/>
                <a:ext cx="1536" cy="403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20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000" dirty="0">
                    <a:solidFill>
                      <a:srgbClr val="000000"/>
                    </a:solidFill>
                    <a:latin typeface="Arial" charset="0"/>
                  </a:rPr>
                  <a:t>PREDICTED CLASS</a:t>
                </a:r>
              </a:p>
            </p:txBody>
          </p:sp>
          <p:sp>
            <p:nvSpPr>
              <p:cNvPr id="87103" name="Rectangle 14"/>
              <p:cNvSpPr>
                <a:spLocks noChangeArrowheads="1"/>
              </p:cNvSpPr>
              <p:nvPr/>
            </p:nvSpPr>
            <p:spPr bwMode="auto">
              <a:xfrm>
                <a:off x="1824" y="720"/>
                <a:ext cx="720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/>
              <a:p>
                <a:pPr algn="ctr">
                  <a:spcBef>
                    <a:spcPts val="320"/>
                  </a:spcBef>
                  <a:spcAft>
                    <a:spcPts val="569"/>
                  </a:spcAft>
                  <a:buClr>
                    <a:srgbClr val="0C7B9C"/>
                  </a:buClr>
                  <a:buSzPct val="75000"/>
                  <a:tabLst>
                    <a:tab pos="0" algn="l"/>
                    <a:tab pos="1300460" algn="l"/>
                    <a:tab pos="2600919" algn="l"/>
                    <a:tab pos="3901379" algn="l"/>
                    <a:tab pos="5201839" algn="l"/>
                    <a:tab pos="6502298" algn="l"/>
                    <a:tab pos="7802758" algn="l"/>
                    <a:tab pos="9103218" algn="l"/>
                    <a:tab pos="10403677" algn="l"/>
                    <a:tab pos="11704137" algn="l"/>
                    <a:tab pos="13004597" algn="l"/>
                    <a:tab pos="14305056" algn="l"/>
                  </a:tabLst>
                </a:pPr>
                <a:r>
                  <a:rPr lang="en-GB" sz="2000" dirty="0">
                    <a:solidFill>
                      <a:schemeClr val="accent1"/>
                    </a:solidFill>
                    <a:latin typeface="Arial" charset="0"/>
                  </a:rPr>
                  <a:t>Cost Matrix</a:t>
                </a:r>
              </a:p>
            </p:txBody>
          </p:sp>
          <p:sp>
            <p:nvSpPr>
              <p:cNvPr id="87104" name="Line 15"/>
              <p:cNvSpPr>
                <a:spLocks noChangeShapeType="1"/>
              </p:cNvSpPr>
              <p:nvPr/>
            </p:nvSpPr>
            <p:spPr bwMode="auto">
              <a:xfrm>
                <a:off x="1824" y="720"/>
                <a:ext cx="2256" cy="1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05" name="Line 16"/>
              <p:cNvSpPr>
                <a:spLocks noChangeShapeType="1"/>
              </p:cNvSpPr>
              <p:nvPr/>
            </p:nvSpPr>
            <p:spPr bwMode="auto">
              <a:xfrm>
                <a:off x="1824" y="1123"/>
                <a:ext cx="2256" cy="1"/>
              </a:xfrm>
              <a:prstGeom prst="line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06" name="Line 17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256" cy="1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07" name="Line 18"/>
              <p:cNvSpPr>
                <a:spLocks noChangeShapeType="1"/>
              </p:cNvSpPr>
              <p:nvPr/>
            </p:nvSpPr>
            <p:spPr bwMode="auto">
              <a:xfrm>
                <a:off x="1824" y="720"/>
                <a:ext cx="1" cy="1152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08" name="Line 19"/>
              <p:cNvSpPr>
                <a:spLocks noChangeShapeType="1"/>
              </p:cNvSpPr>
              <p:nvPr/>
            </p:nvSpPr>
            <p:spPr bwMode="auto">
              <a:xfrm>
                <a:off x="2544" y="720"/>
                <a:ext cx="1" cy="1152"/>
              </a:xfrm>
              <a:prstGeom prst="line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09" name="Line 20"/>
              <p:cNvSpPr>
                <a:spLocks noChangeShapeType="1"/>
              </p:cNvSpPr>
              <p:nvPr/>
            </p:nvSpPr>
            <p:spPr bwMode="auto">
              <a:xfrm>
                <a:off x="4080" y="720"/>
                <a:ext cx="1" cy="1152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10" name="Line 21"/>
              <p:cNvSpPr>
                <a:spLocks noChangeShapeType="1"/>
              </p:cNvSpPr>
              <p:nvPr/>
            </p:nvSpPr>
            <p:spPr bwMode="auto">
              <a:xfrm>
                <a:off x="2544" y="1372"/>
                <a:ext cx="1536" cy="1"/>
              </a:xfrm>
              <a:prstGeom prst="line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11" name="Line 22"/>
              <p:cNvSpPr>
                <a:spLocks noChangeShapeType="1"/>
              </p:cNvSpPr>
              <p:nvPr/>
            </p:nvSpPr>
            <p:spPr bwMode="auto">
              <a:xfrm>
                <a:off x="2544" y="1621"/>
                <a:ext cx="1536" cy="1"/>
              </a:xfrm>
              <a:prstGeom prst="line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12" name="Line 23"/>
              <p:cNvSpPr>
                <a:spLocks noChangeShapeType="1"/>
              </p:cNvSpPr>
              <p:nvPr/>
            </p:nvSpPr>
            <p:spPr bwMode="auto">
              <a:xfrm>
                <a:off x="3072" y="1123"/>
                <a:ext cx="1" cy="749"/>
              </a:xfrm>
              <a:prstGeom prst="line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13" name="Line 24"/>
              <p:cNvSpPr>
                <a:spLocks noChangeShapeType="1"/>
              </p:cNvSpPr>
              <p:nvPr/>
            </p:nvSpPr>
            <p:spPr bwMode="auto">
              <a:xfrm>
                <a:off x="3552" y="1123"/>
                <a:ext cx="1" cy="749"/>
              </a:xfrm>
              <a:prstGeom prst="line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 bwMode="auto">
            <a:xfrm>
              <a:off x="7857707" y="4018710"/>
              <a:ext cx="504000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wrap="square" lIns="130046" tIns="0" rIns="130046" bIns="0" rtlCol="0">
              <a:spAutoFit/>
            </a:bodyPr>
            <a:lstStyle/>
            <a:p>
              <a:pPr algn="ctr" eaLnBrk="1" hangingPunct="1">
                <a:buClr>
                  <a:srgbClr val="C00000"/>
                </a:buClr>
              </a:pPr>
              <a:r>
                <a:rPr lang="nl-NL" sz="2500" dirty="0" smtClean="0">
                  <a:solidFill>
                    <a:schemeClr val="bg1"/>
                  </a:solidFill>
                  <a:latin typeface="+mj-lt"/>
                </a:rPr>
                <a:t>0</a:t>
              </a:r>
              <a:endParaRPr lang="nl-NL" sz="25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31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Cost-Sensitive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3399"/>
                </a:solidFill>
              </a:rPr>
              <a:t>Precision</a:t>
            </a:r>
            <a:r>
              <a:rPr lang="en-US" dirty="0"/>
              <a:t>: of all samples predicted to be positive predictions, what fraction is actually positive? </a:t>
            </a:r>
            <a:r>
              <a:rPr lang="en-US" dirty="0" smtClean="0"/>
              <a:t>Biased </a:t>
            </a:r>
            <a:r>
              <a:rPr lang="en-US" dirty="0"/>
              <a:t>towards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dirty="0" err="1"/>
              <a:t>Yes|Yes</a:t>
            </a:r>
            <a:r>
              <a:rPr lang="en-US" dirty="0"/>
              <a:t>) &amp;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dirty="0" err="1"/>
              <a:t>Yes|No</a:t>
            </a:r>
            <a:r>
              <a:rPr lang="en-US" dirty="0"/>
              <a:t>)‏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3399"/>
                </a:solidFill>
              </a:rPr>
              <a:t>Recall</a:t>
            </a:r>
            <a:r>
              <a:rPr lang="en-US" dirty="0"/>
              <a:t>: of all actually positive samples, what fraction is predicted to be positive? </a:t>
            </a:r>
            <a:r>
              <a:rPr lang="en-US" dirty="0" smtClean="0"/>
              <a:t>Biased </a:t>
            </a:r>
            <a:r>
              <a:rPr lang="en-US" dirty="0"/>
              <a:t>towards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dirty="0" err="1"/>
              <a:t>Yes|Yes</a:t>
            </a:r>
            <a:r>
              <a:rPr lang="en-US" dirty="0"/>
              <a:t>) &amp;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dirty="0" err="1"/>
              <a:t>No|Yes</a:t>
            </a:r>
            <a:r>
              <a:rPr lang="en-US" dirty="0"/>
              <a:t>)</a:t>
            </a:r>
            <a:r>
              <a:rPr lang="en-US" dirty="0" smtClean="0"/>
              <a:t>‏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003399"/>
                </a:solidFill>
              </a:rPr>
              <a:t>F-measure</a:t>
            </a:r>
            <a:r>
              <a:rPr lang="en-US" dirty="0"/>
              <a:t> </a:t>
            </a:r>
            <a:r>
              <a:rPr lang="en-US" dirty="0" smtClean="0"/>
              <a:t>balances Precision </a:t>
            </a:r>
            <a:r>
              <a:rPr lang="en-US" dirty="0"/>
              <a:t>and Recall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24517"/>
              </p:ext>
            </p:extLst>
          </p:nvPr>
        </p:nvGraphicFramePr>
        <p:xfrm>
          <a:off x="4630192" y="3237801"/>
          <a:ext cx="3405262" cy="84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96" name="Equation" r:id="rId3" imgW="1587240" imgH="393480" progId="Equation.3">
                  <p:embed/>
                </p:oleObj>
              </mc:Choice>
              <mc:Fallback>
                <p:oleObj name="Equation" r:id="rId3" imgW="158724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192" y="3237801"/>
                        <a:ext cx="3405262" cy="84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783581"/>
              </p:ext>
            </p:extLst>
          </p:nvPr>
        </p:nvGraphicFramePr>
        <p:xfrm>
          <a:off x="4702200" y="5359020"/>
          <a:ext cx="2952328" cy="84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97" name="Equation" r:id="rId5" imgW="1371600" imgH="393480" progId="Equation.3">
                  <p:embed/>
                </p:oleObj>
              </mc:Choice>
              <mc:Fallback>
                <p:oleObj name="Equation" r:id="rId5" imgW="137160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200" y="5359020"/>
                        <a:ext cx="2952328" cy="84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715699"/>
              </p:ext>
            </p:extLst>
          </p:nvPr>
        </p:nvGraphicFramePr>
        <p:xfrm>
          <a:off x="4054128" y="7119544"/>
          <a:ext cx="5976664" cy="925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98" name="Equation" r:id="rId7" imgW="2705040" imgH="419040" progId="Equation.3">
                  <p:embed/>
                </p:oleObj>
              </mc:Choice>
              <mc:Fallback>
                <p:oleObj name="Equation" r:id="rId7" imgW="270504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128" y="7119544"/>
                        <a:ext cx="5976664" cy="925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857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pening dia's">
  <a:themeElements>
    <a:clrScheme name="RU 20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E311A"/>
      </a:accent1>
      <a:accent2>
        <a:srgbClr val="636463"/>
      </a:accent2>
      <a:accent3>
        <a:srgbClr val="A3AAA1"/>
      </a:accent3>
      <a:accent4>
        <a:srgbClr val="DADADA"/>
      </a:accent4>
      <a:accent5>
        <a:srgbClr val="C6ABAB"/>
      </a:accent5>
      <a:accent6>
        <a:srgbClr val="8A2509"/>
      </a:accent6>
      <a:hlink>
        <a:srgbClr val="0089B9"/>
      </a:hlink>
      <a:folHlink>
        <a:srgbClr val="0089B9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merican Typewriter" charset="0"/>
            <a:ea typeface="ヒラギノ明朝 ProN W3" charset="-128"/>
            <a:cs typeface="ヒラギノ明朝 ProN W3" charset="-128"/>
            <a:sym typeface="American Typewri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merican Typewriter" charset="0"/>
            <a:ea typeface="ヒラギノ明朝 ProN W3" charset="-128"/>
            <a:cs typeface="ヒラギノ明朝 ProN W3" charset="-128"/>
            <a:sym typeface="American Typewriter" charset="0"/>
          </a:defRPr>
        </a:defPPr>
      </a:lstStyle>
    </a:lnDef>
    <a:txDef>
      <a:spPr bwMode="auto">
        <a:noFill/>
        <a:ln w="12700">
          <a:noFill/>
          <a:miter lim="800000"/>
          <a:headEnd/>
          <a:tailEnd/>
        </a:ln>
      </a:spPr>
      <a:bodyPr vert="horz" wrap="square" lIns="50800" tIns="50800" rIns="50800" bIns="5080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  <a:sym typeface="Kievit-Book" charset="0"/>
          </a:defRPr>
        </a:defPPr>
      </a:lstStyle>
    </a:txDef>
  </a:objectDefaults>
  <a:extraClrSchemeLst>
    <a:extraClrScheme>
      <a:clrScheme name="Opening alg.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s pagina">
  <a:themeElements>
    <a:clrScheme name="RU 20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E311A"/>
      </a:accent1>
      <a:accent2>
        <a:srgbClr val="636463"/>
      </a:accent2>
      <a:accent3>
        <a:srgbClr val="A3AAA1"/>
      </a:accent3>
      <a:accent4>
        <a:srgbClr val="DADADA"/>
      </a:accent4>
      <a:accent5>
        <a:srgbClr val="C6ABAB"/>
      </a:accent5>
      <a:accent6>
        <a:srgbClr val="8A2509"/>
      </a:accent6>
      <a:hlink>
        <a:srgbClr val="BE311A"/>
      </a:hlink>
      <a:folHlink>
        <a:srgbClr val="BE311A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merican Typewriter" charset="0"/>
            <a:ea typeface="ヒラギノ明朝 ProN W3" charset="-128"/>
            <a:cs typeface="ヒラギノ明朝 ProN W3" charset="-128"/>
            <a:sym typeface="American Typewri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merican Typewriter" charset="0"/>
            <a:ea typeface="ヒラギノ明朝 ProN W3" charset="-128"/>
            <a:cs typeface="ヒラギノ明朝 ProN W3" charset="-128"/>
            <a:sym typeface="American Typewriter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30046" tIns="65023" rIns="130046" bIns="65023">
        <a:spAutoFit/>
      </a:bodyPr>
      <a:lstStyle>
        <a:defPPr marL="365760" indent="-365760" eaLnBrk="1" hangingPunct="1">
          <a:buClr>
            <a:srgbClr val="C00000"/>
          </a:buClr>
          <a:buFontTx/>
          <a:buChar char="•"/>
          <a:defRPr sz="2500" dirty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asis pagin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2151</Words>
  <Characters>0</Characters>
  <Application>Microsoft Office PowerPoint</Application>
  <PresentationFormat>Custom</PresentationFormat>
  <Lines>0</Lines>
  <Paragraphs>751</Paragraphs>
  <Slides>45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5" baseType="lpstr">
      <vt:lpstr>MS PGothic</vt:lpstr>
      <vt:lpstr>MS PGothic</vt:lpstr>
      <vt:lpstr>American Typewriter</vt:lpstr>
      <vt:lpstr>Arial</vt:lpstr>
      <vt:lpstr>Calibri</vt:lpstr>
      <vt:lpstr>Cambria Math</vt:lpstr>
      <vt:lpstr>Courier New</vt:lpstr>
      <vt:lpstr>Kievit-Book</vt:lpstr>
      <vt:lpstr>Kievit-Medium</vt:lpstr>
      <vt:lpstr>Lucida Grande</vt:lpstr>
      <vt:lpstr>新細明體</vt:lpstr>
      <vt:lpstr>Tahoma</vt:lpstr>
      <vt:lpstr>Times New Roman</vt:lpstr>
      <vt:lpstr>ヒラギノ明朝 ProN W3</vt:lpstr>
      <vt:lpstr>ヒラギノ角ゴ ProN W3</vt:lpstr>
      <vt:lpstr>ヒラギノ角ゴ ProN W6</vt:lpstr>
      <vt:lpstr>Opening dia's</vt:lpstr>
      <vt:lpstr>Basis pagina</vt:lpstr>
      <vt:lpstr>Equation</vt:lpstr>
      <vt:lpstr>Document</vt:lpstr>
      <vt:lpstr>Data Mining: Model Evaluation</vt:lpstr>
      <vt:lpstr>Model Evaluation</vt:lpstr>
      <vt:lpstr>Model Evaluation</vt:lpstr>
      <vt:lpstr>Metrics for Performance Evaluation (1)</vt:lpstr>
      <vt:lpstr>Metrics for Performance Evaluation (2)</vt:lpstr>
      <vt:lpstr>Limitation of Accuracy</vt:lpstr>
      <vt:lpstr>Cost Matrix</vt:lpstr>
      <vt:lpstr>Computing Cost of Classification</vt:lpstr>
      <vt:lpstr>Cost-Sensitive Measures</vt:lpstr>
      <vt:lpstr>Receiver Operating Characteristics (ROC)</vt:lpstr>
      <vt:lpstr>ROC Curve (1)</vt:lpstr>
      <vt:lpstr>ROC Curve (2)</vt:lpstr>
      <vt:lpstr>Using ROC for Model Comparison</vt:lpstr>
      <vt:lpstr>How to Construct an ROC curve (1)</vt:lpstr>
      <vt:lpstr>How to Construct an ROC curve (2)</vt:lpstr>
      <vt:lpstr>Model Evaluation</vt:lpstr>
      <vt:lpstr>Methods of Estimation</vt:lpstr>
      <vt:lpstr>Cross-Validation</vt:lpstr>
      <vt:lpstr>Cross-validation Example</vt:lpstr>
      <vt:lpstr>Stratified Ten-fold Cross-validation</vt:lpstr>
      <vt:lpstr>The Bootstrap</vt:lpstr>
      <vt:lpstr>Estimating Error with the Bootstrap</vt:lpstr>
      <vt:lpstr>General Issues</vt:lpstr>
      <vt:lpstr>Unbalanced Data</vt:lpstr>
      <vt:lpstr>Tuning Hyperparameters</vt:lpstr>
      <vt:lpstr>Nested cross-validation</vt:lpstr>
      <vt:lpstr>Learning Curves</vt:lpstr>
      <vt:lpstr>Model Evaluation</vt:lpstr>
      <vt:lpstr>Two Classifiers, Single Test Set</vt:lpstr>
      <vt:lpstr>Example 1</vt:lpstr>
      <vt:lpstr>Example 2</vt:lpstr>
      <vt:lpstr>Example 3</vt:lpstr>
      <vt:lpstr>Example 4</vt:lpstr>
      <vt:lpstr>Example 5</vt:lpstr>
      <vt:lpstr>Example 6</vt:lpstr>
      <vt:lpstr>Sign Test (1)</vt:lpstr>
      <vt:lpstr>Sign Test (2)</vt:lpstr>
      <vt:lpstr>Example 1</vt:lpstr>
      <vt:lpstr>Example 2</vt:lpstr>
      <vt:lpstr>Example 3</vt:lpstr>
      <vt:lpstr>Example 4</vt:lpstr>
      <vt:lpstr>Example 5</vt:lpstr>
      <vt:lpstr>Example 6</vt:lpstr>
      <vt:lpstr>Two Classifiers, Multiple Test Sets</vt:lpstr>
      <vt:lpstr>Quiz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Radboud University Nijmegen</dc:title>
  <dc:creator>tomh</dc:creator>
  <cp:lastModifiedBy>Tom Heskes</cp:lastModifiedBy>
  <cp:revision>414</cp:revision>
  <cp:lastPrinted>2013-03-18T12:16:39Z</cp:lastPrinted>
  <dcterms:created xsi:type="dcterms:W3CDTF">2010-10-05T13:34:04Z</dcterms:created>
  <dcterms:modified xsi:type="dcterms:W3CDTF">2021-11-02T11:11:41Z</dcterms:modified>
</cp:coreProperties>
</file>